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486" r:id="rId3"/>
    <p:sldId id="447" r:id="rId4"/>
    <p:sldId id="285" r:id="rId5"/>
    <p:sldId id="487" r:id="rId6"/>
    <p:sldId id="435" r:id="rId7"/>
    <p:sldId id="437" r:id="rId8"/>
    <p:sldId id="451" r:id="rId9"/>
    <p:sldId id="452" r:id="rId10"/>
    <p:sldId id="450" r:id="rId11"/>
    <p:sldId id="449" r:id="rId12"/>
    <p:sldId id="436" r:id="rId13"/>
    <p:sldId id="453" r:id="rId14"/>
    <p:sldId id="454" r:id="rId15"/>
    <p:sldId id="438" r:id="rId16"/>
    <p:sldId id="473" r:id="rId17"/>
    <p:sldId id="469" r:id="rId18"/>
    <p:sldId id="470" r:id="rId19"/>
    <p:sldId id="439" r:id="rId20"/>
    <p:sldId id="456" r:id="rId21"/>
    <p:sldId id="455" r:id="rId22"/>
    <p:sldId id="440" r:id="rId23"/>
    <p:sldId id="441" r:id="rId24"/>
    <p:sldId id="472" r:id="rId25"/>
    <p:sldId id="488" r:id="rId26"/>
    <p:sldId id="475" r:id="rId27"/>
    <p:sldId id="476" r:id="rId28"/>
    <p:sldId id="442" r:id="rId29"/>
    <p:sldId id="443" r:id="rId30"/>
    <p:sldId id="457" r:id="rId31"/>
    <p:sldId id="444" r:id="rId32"/>
    <p:sldId id="471" r:id="rId33"/>
    <p:sldId id="445" r:id="rId34"/>
    <p:sldId id="446" r:id="rId35"/>
    <p:sldId id="458" r:id="rId36"/>
    <p:sldId id="459" r:id="rId37"/>
    <p:sldId id="460" r:id="rId38"/>
    <p:sldId id="461" r:id="rId39"/>
    <p:sldId id="462" r:id="rId40"/>
    <p:sldId id="477" r:id="rId41"/>
    <p:sldId id="489" r:id="rId42"/>
    <p:sldId id="464" r:id="rId43"/>
    <p:sldId id="465" r:id="rId44"/>
    <p:sldId id="466" r:id="rId45"/>
    <p:sldId id="474" r:id="rId46"/>
    <p:sldId id="482" r:id="rId47"/>
    <p:sldId id="483" r:id="rId48"/>
    <p:sldId id="478" r:id="rId49"/>
    <p:sldId id="479" r:id="rId50"/>
    <p:sldId id="480" r:id="rId51"/>
    <p:sldId id="484" r:id="rId52"/>
    <p:sldId id="481" r:id="rId53"/>
    <p:sldId id="485" r:id="rId54"/>
    <p:sldId id="261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7" autoAdjust="0"/>
    <p:restoredTop sz="94660"/>
  </p:normalViewPr>
  <p:slideViewPr>
    <p:cSldViewPr>
      <p:cViewPr>
        <p:scale>
          <a:sx n="75" d="100"/>
          <a:sy n="75" d="100"/>
        </p:scale>
        <p:origin x="552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7940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38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852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7834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1188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7045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8855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4326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7633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580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485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4562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3580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102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528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2718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8862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6601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4236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779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185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295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189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505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777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9326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6435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9446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04485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91723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1288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4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20931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4300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13515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2067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8073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1276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33453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3015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71594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5875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5167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37505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46112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43023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69865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6947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49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26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5.jpeg"/><Relationship Id="rId10" Type="http://schemas.openxmlformats.org/officeDocument/2006/relationships/image" Target="../media/image32.png"/><Relationship Id="rId4" Type="http://schemas.openxmlformats.org/officeDocument/2006/relationships/image" Target="../media/image24.jpe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2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11" Type="http://schemas.openxmlformats.org/officeDocument/2006/relationships/image" Target="../media/image61.png"/><Relationship Id="rId5" Type="http://schemas.openxmlformats.org/officeDocument/2006/relationships/image" Target="../media/image550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.pn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Relationship Id="rId9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87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3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gif"/><Relationship Id="rId4" Type="http://schemas.openxmlformats.org/officeDocument/2006/relationships/image" Target="../media/image10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5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gif"/><Relationship Id="rId5" Type="http://schemas.openxmlformats.org/officeDocument/2006/relationships/image" Target="../media/image117.png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991544" y="2060848"/>
            <a:ext cx="8229240" cy="2880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2.02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обсуждаем как работает фотошоп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8973" y="6430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Линейное Растяжение: Пример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8" name="Picture 10" descr="D:\Archive\Aspiranturus\Lecture\2004\images\color\brat.jpg">
            <a:extLst>
              <a:ext uri="{FF2B5EF4-FFF2-40B4-BE49-F238E27FC236}">
                <a16:creationId xmlns:a16="http://schemas.microsoft.com/office/drawing/2014/main" id="{409C1863-84FB-4EBA-81D9-475D49AF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08" y="1122433"/>
            <a:ext cx="2143180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11" descr="D:\Archive\Aspiranturus\Lecture\2004\images\color\brat2.jpg">
            <a:extLst>
              <a:ext uri="{FF2B5EF4-FFF2-40B4-BE49-F238E27FC236}">
                <a16:creationId xmlns:a16="http://schemas.microsoft.com/office/drawing/2014/main" id="{880262FE-437F-4718-9FF2-D04588CA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08" y="4179709"/>
            <a:ext cx="2143180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Line 12">
            <a:extLst>
              <a:ext uri="{FF2B5EF4-FFF2-40B4-BE49-F238E27FC236}">
                <a16:creationId xmlns:a16="http://schemas.microsoft.com/office/drawing/2014/main" id="{7E5B730F-ECE2-4F78-B1C5-408469D8E3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5612" y="3772030"/>
            <a:ext cx="0" cy="407679"/>
          </a:xfrm>
          <a:prstGeom prst="line">
            <a:avLst/>
          </a:prstGeom>
          <a:noFill/>
          <a:ln w="57150">
            <a:solidFill>
              <a:schemeClr val="bg1">
                <a:lumMod val="95000"/>
              </a:schemeClr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AEFFA4F-CC9D-4FDE-87DC-05F1F208FE1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63B7B2C8-7502-48B5-9117-A8B57354B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407" y="1334724"/>
            <a:ext cx="6879398" cy="178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463ED54F-6769-4AF2-9D72-99949491D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82" y="3150580"/>
            <a:ext cx="6879399" cy="178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5EFAC309-78A0-4FA9-B597-7904CF6DA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80" y="4972220"/>
            <a:ext cx="6879401" cy="178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367164C-E06C-4E5A-B465-2B02C6B050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3913" t="4676"/>
          <a:stretch/>
        </p:blipFill>
        <p:spPr>
          <a:xfrm>
            <a:off x="2783632" y="4972220"/>
            <a:ext cx="1793520" cy="178568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584A115-EAE1-4969-97D1-672FF93716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4091" t="4677" r="1105" b="1717"/>
          <a:stretch/>
        </p:blipFill>
        <p:spPr>
          <a:xfrm>
            <a:off x="2774893" y="3150581"/>
            <a:ext cx="1791451" cy="1801680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0D2F5DF5-43A7-4DCC-8B83-9CF64CBD0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3696" r="53913" b="1851"/>
          <a:stretch/>
        </p:blipFill>
        <p:spPr bwMode="auto">
          <a:xfrm>
            <a:off x="2783632" y="1334725"/>
            <a:ext cx="1782714" cy="178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07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2" descr="D:\Archive\Aspiranturus\Lecture\2005\non-linear_sr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72064" y="2043572"/>
            <a:ext cx="4392488" cy="3294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C4F886F-E156-4FFE-84A2-223A35E24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t="8275" r="9435" b="7775"/>
          <a:stretch/>
        </p:blipFill>
        <p:spPr bwMode="auto">
          <a:xfrm>
            <a:off x="695400" y="2368369"/>
            <a:ext cx="4758992" cy="263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2AA3ABD-AEDE-47CE-8513-7C8021D62563}"/>
              </a:ext>
            </a:extLst>
          </p:cNvPr>
          <p:cNvSpPr txBox="1">
            <a:spLocks/>
          </p:cNvSpPr>
          <p:nvPr/>
        </p:nvSpPr>
        <p:spPr>
          <a:xfrm>
            <a:off x="2036948" y="90638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Линейное Растяжение: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Не работает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AB5598-7D0C-4CB6-A39C-A2ED8079EC1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75072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Гамма коррекция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218728" y="1373649"/>
                <a:ext cx="355732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28" y="1373649"/>
                <a:ext cx="355732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2" name="Picture 6">
            <a:extLst>
              <a:ext uri="{FF2B5EF4-FFF2-40B4-BE49-F238E27FC236}">
                <a16:creationId xmlns:a16="http://schemas.microsoft.com/office/drawing/2014/main" id="{C8BADC03-671B-48EE-BD14-B5984550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11" y="2170952"/>
            <a:ext cx="8835578" cy="44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62E721-70A8-4D9A-961D-365E1EE0954B}"/>
                  </a:ext>
                </a:extLst>
              </p:cNvPr>
              <p:cNvSpPr txBox="1"/>
              <p:nvPr/>
            </p:nvSpPr>
            <p:spPr>
              <a:xfrm>
                <a:off x="438478" y="3861048"/>
                <a:ext cx="103586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&lt;1</a:t>
                </a:r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62E721-70A8-4D9A-961D-365E1EE0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8" y="3861048"/>
                <a:ext cx="1035861" cy="769441"/>
              </a:xfrm>
              <a:prstGeom prst="rect">
                <a:avLst/>
              </a:prstGeom>
              <a:blipFill>
                <a:blip r:embed="rId6"/>
                <a:stretch>
                  <a:fillRect t="-15748" r="-22941" b="-36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EBE5A-0F61-443A-8CFA-CACFF933B220}"/>
                  </a:ext>
                </a:extLst>
              </p:cNvPr>
              <p:cNvSpPr txBox="1"/>
              <p:nvPr/>
            </p:nvSpPr>
            <p:spPr>
              <a:xfrm>
                <a:off x="10717661" y="3861048"/>
                <a:ext cx="103586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&gt;1</a:t>
                </a:r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EBE5A-0F61-443A-8CFA-CACFF933B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661" y="3861048"/>
                <a:ext cx="1035861" cy="769441"/>
              </a:xfrm>
              <a:prstGeom prst="rect">
                <a:avLst/>
              </a:prstGeom>
              <a:blipFill>
                <a:blip r:embed="rId7"/>
                <a:stretch>
                  <a:fillRect t="-15748" r="-23529" b="-36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2A64D6F-CC06-47B8-84B4-97A328924F7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25933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Гамма коррекция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12" descr="D:\Archive\Aspiranturus\Lecture\2005\non-linear_src.jpg">
            <a:extLst>
              <a:ext uri="{FF2B5EF4-FFF2-40B4-BE49-F238E27FC236}">
                <a16:creationId xmlns:a16="http://schemas.microsoft.com/office/drawing/2014/main" id="{0F401968-5637-495E-BB31-AA627B410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9456" y="2348880"/>
            <a:ext cx="4032448" cy="302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3" descr="D:\Archive\Aspiranturus\Lecture\2005\non-linear.jpg">
            <a:extLst>
              <a:ext uri="{FF2B5EF4-FFF2-40B4-BE49-F238E27FC236}">
                <a16:creationId xmlns:a16="http://schemas.microsoft.com/office/drawing/2014/main" id="{90854606-36EB-4BAF-9E54-C108F33F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16080" y="2348880"/>
            <a:ext cx="403244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41F436C-97DF-4B5F-8059-D594F1D5995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39786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Гамма коррекция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05603E21-B9E2-4F27-A1B5-995BDA8CB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0" t="4323" b="1416"/>
          <a:stretch/>
        </p:blipFill>
        <p:spPr bwMode="auto">
          <a:xfrm>
            <a:off x="2229215" y="2605367"/>
            <a:ext cx="2328005" cy="230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EF85ABC-FD56-4D0A-85FF-931A25096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7" t="4571" b="1332"/>
          <a:stretch/>
        </p:blipFill>
        <p:spPr bwMode="auto">
          <a:xfrm>
            <a:off x="1" y="1489609"/>
            <a:ext cx="2284178" cy="226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55359D9F-52D3-4275-8684-A6858105F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8" t="4829" b="1525"/>
          <a:stretch/>
        </p:blipFill>
        <p:spPr bwMode="auto">
          <a:xfrm>
            <a:off x="4511824" y="3403344"/>
            <a:ext cx="2373533" cy="233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45AB8D5F-7F67-45D6-AA1F-661A3BDF7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5" t="4150" b="1661"/>
          <a:stretch/>
        </p:blipFill>
        <p:spPr bwMode="auto">
          <a:xfrm>
            <a:off x="6885357" y="3873821"/>
            <a:ext cx="2520431" cy="252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40F03E8E-6ED6-4028-BFC2-875B729D9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2" t="4902" b="2001"/>
          <a:stretch/>
        </p:blipFill>
        <p:spPr bwMode="auto">
          <a:xfrm>
            <a:off x="9408368" y="4360352"/>
            <a:ext cx="2520431" cy="246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B4CF06-0245-4F24-A792-438F882A33F6}"/>
                  </a:ext>
                </a:extLst>
              </p:cNvPr>
              <p:cNvSpPr txBox="1"/>
              <p:nvPr/>
            </p:nvSpPr>
            <p:spPr>
              <a:xfrm>
                <a:off x="455674" y="793025"/>
                <a:ext cx="146386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=0.1</a:t>
                </a:r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B4CF06-0245-4F24-A792-438F882A3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4" y="793025"/>
                <a:ext cx="1463862" cy="769441"/>
              </a:xfrm>
              <a:prstGeom prst="rect">
                <a:avLst/>
              </a:prstGeom>
              <a:blipFill>
                <a:blip r:embed="rId9"/>
                <a:stretch>
                  <a:fillRect t="-15873" r="-16250" b="-37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A54BDE-4EF6-4401-9F9E-97CF3872C1F9}"/>
                  </a:ext>
                </a:extLst>
              </p:cNvPr>
              <p:cNvSpPr txBox="1"/>
              <p:nvPr/>
            </p:nvSpPr>
            <p:spPr>
              <a:xfrm>
                <a:off x="2716316" y="1847957"/>
                <a:ext cx="146386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=0.5</a:t>
                </a:r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A54BDE-4EF6-4401-9F9E-97CF3872C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316" y="1847957"/>
                <a:ext cx="1463862" cy="769441"/>
              </a:xfrm>
              <a:prstGeom prst="rect">
                <a:avLst/>
              </a:prstGeom>
              <a:blipFill>
                <a:blip r:embed="rId10"/>
                <a:stretch>
                  <a:fillRect t="-15873" r="-16250" b="-37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46D1D7-E932-480C-8897-B65399137B2C}"/>
                  </a:ext>
                </a:extLst>
              </p:cNvPr>
              <p:cNvSpPr txBox="1"/>
              <p:nvPr/>
            </p:nvSpPr>
            <p:spPr>
              <a:xfrm>
                <a:off x="5070181" y="2689120"/>
                <a:ext cx="146386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=1.5</a:t>
                </a:r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46D1D7-E932-480C-8897-B65399137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181" y="2689120"/>
                <a:ext cx="1463862" cy="769441"/>
              </a:xfrm>
              <a:prstGeom prst="rect">
                <a:avLst/>
              </a:prstGeom>
              <a:blipFill>
                <a:blip r:embed="rId11"/>
                <a:stretch>
                  <a:fillRect t="-15873" r="-16250" b="-37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E7951D-44D7-41DB-8FE4-B2D5F79D733A}"/>
                  </a:ext>
                </a:extLst>
              </p:cNvPr>
              <p:cNvSpPr txBox="1"/>
              <p:nvPr/>
            </p:nvSpPr>
            <p:spPr>
              <a:xfrm>
                <a:off x="7475435" y="3104380"/>
                <a:ext cx="146386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=2.2</a:t>
                </a:r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E7951D-44D7-41DB-8FE4-B2D5F79D7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435" y="3104380"/>
                <a:ext cx="1463862" cy="769441"/>
              </a:xfrm>
              <a:prstGeom prst="rect">
                <a:avLst/>
              </a:prstGeom>
              <a:blipFill>
                <a:blip r:embed="rId12"/>
                <a:stretch>
                  <a:fillRect t="-15873" r="-16667" b="-37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8DA63D-EADB-45E9-BE6B-A1F981BD20AC}"/>
                  </a:ext>
                </a:extLst>
              </p:cNvPr>
              <p:cNvSpPr txBox="1"/>
              <p:nvPr/>
            </p:nvSpPr>
            <p:spPr>
              <a:xfrm>
                <a:off x="9964929" y="3558970"/>
                <a:ext cx="132119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=10</a:t>
                </a:r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8DA63D-EADB-45E9-BE6B-A1F981BD2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29" y="3558970"/>
                <a:ext cx="1321196" cy="769441"/>
              </a:xfrm>
              <a:prstGeom prst="rect">
                <a:avLst/>
              </a:prstGeom>
              <a:blipFill>
                <a:blip r:embed="rId13"/>
                <a:stretch>
                  <a:fillRect t="-16667" r="-18519" b="-373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8">
            <a:extLst>
              <a:ext uri="{FF2B5EF4-FFF2-40B4-BE49-F238E27FC236}">
                <a16:creationId xmlns:a16="http://schemas.microsoft.com/office/drawing/2014/main" id="{84B819C5-AA10-46D9-BDF5-1B4C71D62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3696" r="53913" b="1851"/>
          <a:stretch/>
        </p:blipFill>
        <p:spPr bwMode="auto">
          <a:xfrm>
            <a:off x="0" y="4617085"/>
            <a:ext cx="2207568" cy="22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05457C0-6AEB-45EE-B0AF-8C27E015B86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88949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Про баланс цветов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5440" y="2006100"/>
            <a:ext cx="4392488" cy="439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4072" y="2060846"/>
            <a:ext cx="4392488" cy="439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4D0F7A6-3891-43B1-A57B-DE0817203CD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63878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Шаблоны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36160" y="1844824"/>
            <a:ext cx="442849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Прямоугольник 14"/>
          <p:cNvSpPr/>
          <p:nvPr/>
        </p:nvSpPr>
        <p:spPr>
          <a:xfrm>
            <a:off x="263352" y="1988840"/>
            <a:ext cx="70924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Вычисление коэффициентов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Сфотографировать объект с известным цветом (шаблон)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Вычислить цветовое преобразование, чтобы цвет объекта на фотографии совпал с нужным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цвет объект записывается как </a:t>
            </a:r>
            <a:r>
              <a:rPr lang="en-US" sz="2400" dirty="0">
                <a:solidFill>
                  <a:schemeClr val="bg1"/>
                </a:solidFill>
              </a:rPr>
              <a:t>R</a:t>
            </a:r>
            <a:r>
              <a:rPr lang="ru-RU" sz="2400" baseline="-25000" dirty="0">
                <a:solidFill>
                  <a:schemeClr val="bg1"/>
                </a:solidFill>
              </a:rPr>
              <a:t>w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G</a:t>
            </a:r>
            <a:r>
              <a:rPr lang="ru-RU" sz="2400" baseline="-25000" dirty="0">
                <a:solidFill>
                  <a:schemeClr val="bg1"/>
                </a:solidFill>
              </a:rPr>
              <a:t>w</a:t>
            </a:r>
            <a:r>
              <a:rPr lang="ru-RU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B</a:t>
            </a:r>
            <a:r>
              <a:rPr lang="ru-RU" sz="2400" baseline="-25000" dirty="0">
                <a:solidFill>
                  <a:schemeClr val="bg1"/>
                </a:solidFill>
              </a:rPr>
              <a:t>w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веса 1/</a:t>
            </a:r>
            <a:r>
              <a:rPr lang="en-US" sz="2400" dirty="0">
                <a:solidFill>
                  <a:schemeClr val="bg1"/>
                </a:solidFill>
              </a:rPr>
              <a:t>R</a:t>
            </a:r>
            <a:r>
              <a:rPr lang="ru-RU" sz="2400" baseline="-25000" dirty="0">
                <a:solidFill>
                  <a:schemeClr val="bg1"/>
                </a:solidFill>
              </a:rPr>
              <a:t>w</a:t>
            </a:r>
            <a:r>
              <a:rPr lang="ru-RU" sz="2400" dirty="0">
                <a:solidFill>
                  <a:schemeClr val="bg1"/>
                </a:solidFill>
              </a:rPr>
              <a:t>, 1/</a:t>
            </a:r>
            <a:r>
              <a:rPr lang="en-US" sz="2400" dirty="0">
                <a:solidFill>
                  <a:schemeClr val="bg1"/>
                </a:solidFill>
              </a:rPr>
              <a:t>G</a:t>
            </a:r>
            <a:r>
              <a:rPr lang="ru-RU" sz="2400" baseline="-25000" dirty="0">
                <a:solidFill>
                  <a:schemeClr val="bg1"/>
                </a:solidFill>
              </a:rPr>
              <a:t>w</a:t>
            </a:r>
            <a:r>
              <a:rPr lang="ru-RU" sz="2400" dirty="0">
                <a:solidFill>
                  <a:schemeClr val="bg1"/>
                </a:solidFill>
              </a:rPr>
              <a:t>, 1/</a:t>
            </a:r>
            <a:r>
              <a:rPr lang="en-US" sz="2400" dirty="0">
                <a:solidFill>
                  <a:schemeClr val="bg1"/>
                </a:solidFill>
              </a:rPr>
              <a:t>B</a:t>
            </a:r>
            <a:r>
              <a:rPr lang="ru-RU" sz="2400" baseline="-25000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3B88379-7B70-4013-B9FF-474016F5EC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86097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Шаблоны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91344" y="6211669"/>
            <a:ext cx="11449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https://m.onlinetrade.ru/catalogue/kalibratory-c134/datacolor/fullreviews/shkala_dlya_tsvetokorrektsii_datacolor_spydercheckr_24_sck200-167109-r69247.html</a:t>
            </a:r>
          </a:p>
        </p:txBody>
      </p:sp>
      <p:pic>
        <p:nvPicPr>
          <p:cNvPr id="1026" name="Picture 2" descr="Обзор на Шкала для цветокоррекции Datacolor SpyderCHECKR 24 - изображение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18947" r="41040" b="11654"/>
          <a:stretch/>
        </p:blipFill>
        <p:spPr bwMode="auto">
          <a:xfrm>
            <a:off x="7320136" y="3645024"/>
            <a:ext cx="3724152" cy="278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478" b="86356" l="0" r="100000"/>
                    </a14:imgEffect>
                  </a14:imgLayer>
                </a14:imgProps>
              </a:ext>
            </a:extLst>
          </a:blip>
          <a:srcRect t="13133" b="12469"/>
          <a:stretch/>
        </p:blipFill>
        <p:spPr>
          <a:xfrm>
            <a:off x="1880" y="1628800"/>
            <a:ext cx="5153417" cy="2880320"/>
          </a:xfrm>
          <a:prstGeom prst="rect">
            <a:avLst/>
          </a:prstGeom>
        </p:spPr>
      </p:pic>
      <p:pic>
        <p:nvPicPr>
          <p:cNvPr id="1028" name="Picture 4" descr="Обзор на Шкала для цветокоррекции Datacolor SpyderCHECKR 24 - изображение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644" b="87687" l="1000" r="98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4" t="13659" r="1463" b="11451"/>
          <a:stretch/>
        </p:blipFill>
        <p:spPr bwMode="auto">
          <a:xfrm>
            <a:off x="1847527" y="3645024"/>
            <a:ext cx="4562259" cy="264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Обзор на Шкала для цветокоррекции Datacolor SpyderCHECKR 24 - изображение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69" t="19719" r="29552" b="10364"/>
          <a:stretch/>
        </p:blipFill>
        <p:spPr bwMode="auto">
          <a:xfrm>
            <a:off x="7464152" y="1340768"/>
            <a:ext cx="3090540" cy="233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C403269-BE13-4B38-9C3B-791B0218B64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28323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Шаблоны + Наука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76" y="1772816"/>
            <a:ext cx="6840760" cy="403697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135560" y="6093296"/>
            <a:ext cx="76801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Chakrabarti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A.,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Scharstein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D.,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Zickler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T. E. An Empirical Camera Model for Internet Color Vision //BMVC. – 2009. – Т. 1. – №. 2. – С. 4.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F15B6C1-0C67-4D7B-BCF3-0B683322405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285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-apple-system"/>
              </a:rPr>
              <a:t>Про баланс цветов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3399970" y="1489411"/>
            <a:ext cx="4960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Поканальное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растяжение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D4CD140-19F8-4496-B73E-57C6799D5D7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996201D-EE4A-4001-9B07-AF9EB3571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2047689"/>
            <a:ext cx="8614125" cy="22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1984497-0761-49E2-B64F-EA37E586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380" y="4371003"/>
            <a:ext cx="8614126" cy="22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F00E72-05AA-421F-A37B-C672D58BD7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4091" t="4677" r="1105" b="1717"/>
          <a:stretch/>
        </p:blipFill>
        <p:spPr>
          <a:xfrm>
            <a:off x="263352" y="4448726"/>
            <a:ext cx="2232248" cy="2244994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FD1949AD-556E-4C66-90CF-2B255843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3696" r="53913" b="1851"/>
          <a:stretch/>
        </p:blipFill>
        <p:spPr bwMode="auto">
          <a:xfrm>
            <a:off x="268056" y="2006100"/>
            <a:ext cx="2232248" cy="22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1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1874728"/>
            <a:ext cx="109452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Глаз, колбочки, палочки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RGB,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CMYk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HSV, Lab, YIQ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пр.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изображений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Камера обскура, Матрицы, Фильтры, Маски Байера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тензоры,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битность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Основы.  Долганов Антон Юрьевич 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23ED96-339C-473A-A46B-8BF01E64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предыдущей серии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22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-apple-system"/>
              </a:rPr>
              <a:t>Про баланс цветов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3399970" y="1489411"/>
            <a:ext cx="4551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 «Серого Мира»</a:t>
            </a:r>
          </a:p>
        </p:txBody>
      </p:sp>
      <p:pic>
        <p:nvPicPr>
          <p:cNvPr id="13" name="Picture 2" descr="ÐÐ°ÑÑÐ¸Ð½ÐºÐ¸ Ð¿Ð¾ Ð·Ð°Ð¿ÑÐ¾ÑÑ gray world correction">
            <a:extLst>
              <a:ext uri="{FF2B5EF4-FFF2-40B4-BE49-F238E27FC236}">
                <a16:creationId xmlns:a16="http://schemas.microsoft.com/office/drawing/2014/main" id="{D2BB1046-E5E4-4CF6-A623-8E23DF180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2135906"/>
            <a:ext cx="5275649" cy="38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2057EA-03CC-4161-B509-719A1F8AA992}"/>
                  </a:ext>
                </a:extLst>
              </p:cNvPr>
              <p:cNvSpPr txBox="1"/>
              <p:nvPr/>
            </p:nvSpPr>
            <p:spPr>
              <a:xfrm>
                <a:off x="975115" y="1837454"/>
                <a:ext cx="4116896" cy="790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ru-RU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ср</m:t>
                        </m:r>
                      </m:sub>
                    </m:sSub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,0]</m:t>
                        </m:r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2057EA-03CC-4161-B509-719A1F8A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15" y="1837454"/>
                <a:ext cx="4116896" cy="790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D89028-18F6-49F4-A6C3-DBA7AB8AE890}"/>
                  </a:ext>
                </a:extLst>
              </p:cNvPr>
              <p:cNvSpPr txBox="1"/>
              <p:nvPr/>
            </p:nvSpPr>
            <p:spPr>
              <a:xfrm>
                <a:off x="995377" y="2531394"/>
                <a:ext cx="4096634" cy="790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u-RU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ср</m:t>
                        </m:r>
                      </m:sub>
                    </m:sSub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,1]</m:t>
                        </m:r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D89028-18F6-49F4-A6C3-DBA7AB8AE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77" y="2531394"/>
                <a:ext cx="4096634" cy="790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1526CA-0CB7-4D6A-900D-761683A714A9}"/>
                  </a:ext>
                </a:extLst>
              </p:cNvPr>
              <p:cNvSpPr txBox="1"/>
              <p:nvPr/>
            </p:nvSpPr>
            <p:spPr>
              <a:xfrm>
                <a:off x="975115" y="3232758"/>
                <a:ext cx="4184479" cy="790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ru-RU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ср</m:t>
                        </m:r>
                      </m:sub>
                    </m:sSub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e>
                        </m:d>
                      </m:e>
                    </m:nary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1526CA-0CB7-4D6A-900D-761683A71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15" y="3232758"/>
                <a:ext cx="4184479" cy="7903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705D1E-212D-43B9-83B3-79C340A5CDF6}"/>
                  </a:ext>
                </a:extLst>
              </p:cNvPr>
              <p:cNvSpPr txBox="1"/>
              <p:nvPr/>
            </p:nvSpPr>
            <p:spPr>
              <a:xfrm>
                <a:off x="962452" y="4041271"/>
                <a:ext cx="3496855" cy="823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𝐺𝑟𝑎𝑦</m:t>
                    </m:r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ru-RU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ср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ru-RU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ср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ru-RU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ср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705D1E-212D-43B9-83B3-79C340A5C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52" y="4041271"/>
                <a:ext cx="3496855" cy="8238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0520AF-EA89-42D8-9EF9-6A9CF5876934}"/>
                  </a:ext>
                </a:extLst>
              </p:cNvPr>
              <p:cNvSpPr txBox="1"/>
              <p:nvPr/>
            </p:nvSpPr>
            <p:spPr>
              <a:xfrm>
                <a:off x="270805" y="4680837"/>
                <a:ext cx="4745338" cy="904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:,:,0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𝐺𝑟𝑎𝑦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ru-RU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ср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0520AF-EA89-42D8-9EF9-6A9CF5876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05" y="4680837"/>
                <a:ext cx="4745338" cy="9046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96FEA6-35C3-4573-ACC5-D2F72CBEC0E9}"/>
                  </a:ext>
                </a:extLst>
              </p:cNvPr>
              <p:cNvSpPr txBox="1"/>
              <p:nvPr/>
            </p:nvSpPr>
            <p:spPr>
              <a:xfrm>
                <a:off x="884919" y="5364568"/>
                <a:ext cx="4745338" cy="904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:,:,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𝐺𝑟𝑎𝑦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ru-RU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ср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96FEA6-35C3-4573-ACC5-D2F72CBE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5364568"/>
                <a:ext cx="4745338" cy="9046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939AB1-9A22-471D-BA05-C8D270AF43F0}"/>
                  </a:ext>
                </a:extLst>
              </p:cNvPr>
              <p:cNvSpPr txBox="1"/>
              <p:nvPr/>
            </p:nvSpPr>
            <p:spPr>
              <a:xfrm>
                <a:off x="1559496" y="6033973"/>
                <a:ext cx="4835106" cy="904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:,:,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𝐺𝑟𝑎𝑦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ru-RU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ср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939AB1-9A22-471D-BA05-C8D270AF4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6033973"/>
                <a:ext cx="4835106" cy="9046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7CB461D-5AC4-4287-A6AF-FD10E9CD1DC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36976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5" grpId="0"/>
      <p:bldP spid="17" grpId="0"/>
      <p:bldP spid="21" grpId="0"/>
      <p:bldP spid="22" grpId="0"/>
      <p:bldP spid="23" grpId="0"/>
      <p:bldP spid="24" grpId="0"/>
      <p:bldP spid="2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-apple-system"/>
              </a:rPr>
              <a:t>Про баланс цветов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Прямоугольник 35"/>
          <p:cNvSpPr/>
          <p:nvPr/>
        </p:nvSpPr>
        <p:spPr>
          <a:xfrm>
            <a:off x="3399970" y="1489411"/>
            <a:ext cx="45512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 «Серого Мира»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4A4BD09-CD31-418A-AD2E-21AECE7D3A5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C84F1FD-8CCC-4E4F-843C-7C0BE6A1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2047689"/>
            <a:ext cx="8614125" cy="22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DB0EDECF-408F-4A9E-B022-22198A6FD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3696" r="53913" b="1851"/>
          <a:stretch/>
        </p:blipFill>
        <p:spPr bwMode="auto">
          <a:xfrm>
            <a:off x="268056" y="2006100"/>
            <a:ext cx="2232248" cy="22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584E043-BD2D-4C16-93CF-3896C7D8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4353366"/>
            <a:ext cx="8614125" cy="22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6BFBD89B-DFA5-4049-839F-52E6CF634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3" t="4008" r="-1" b="1366"/>
          <a:stretch/>
        </p:blipFill>
        <p:spPr bwMode="auto">
          <a:xfrm>
            <a:off x="268056" y="4283662"/>
            <a:ext cx="2246709" cy="22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83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Виды шумов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3392" y="5805264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Битые Пиксели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519936" y="5661248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Импульсные шумы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 случайные пиксели белые и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ru-RU" sz="2400" dirty="0">
                <a:solidFill>
                  <a:schemeClr val="bg1"/>
                </a:solidFill>
              </a:rPr>
              <a:t>или черные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9536" y="6237312"/>
            <a:ext cx="384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Ошибки интерполяции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DA0D6C8-F15B-43F2-9D58-45B5DC708E0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F2A6D4E-A9AC-4829-9AA7-EAF4A2AF5D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70833" t="1919" r="367" b="5642"/>
          <a:stretch/>
        </p:blipFill>
        <p:spPr>
          <a:xfrm>
            <a:off x="551384" y="2060849"/>
            <a:ext cx="3581904" cy="36004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AA6F74E-4D85-4D90-9D67-AEC2DDEFFE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862" b="1474"/>
          <a:stretch/>
        </p:blipFill>
        <p:spPr>
          <a:xfrm>
            <a:off x="4223792" y="1844824"/>
            <a:ext cx="792140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Простое усреднение «по времени»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2" descr="ÐÐ°ÑÑÐ¸Ð½ÐºÐ¸ Ð¿Ð¾ Ð·Ð°Ð¿ÑÐ¾ÑÑ Ð³Ð°ÑÑÑÐ¾Ð² ÑÑÐ¼ Ð½Ð° Ð¸Ð·Ð¾Ð±ÑÐ°Ð¶ÐµÐ½Ð¸Ð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73"/>
          <a:stretch/>
        </p:blipFill>
        <p:spPr bwMode="auto">
          <a:xfrm>
            <a:off x="839416" y="2060848"/>
            <a:ext cx="10354019" cy="398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2CF5AF0-8DCD-4513-8620-E15E70C91E2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00611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Ранее: Метод Главных Компонент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4FE705-BD20-4FC7-B5D5-B1BB7197E1F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7149EE0-AD2B-4003-B515-54C31A2CB5EA}"/>
                  </a:ext>
                </a:extLst>
              </p:cNvPr>
              <p:cNvSpPr/>
              <p:nvPr/>
            </p:nvSpPr>
            <p:spPr>
              <a:xfrm>
                <a:off x="2741393" y="2637332"/>
                <a:ext cx="5298823" cy="47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/>
                      </m:sSubSup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/>
                      </m:sSubSup>
                      <m:acc>
                        <m:accPr>
                          <m:chr m:val="⃗"/>
                          <m:ctrl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/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7149EE0-AD2B-4003-B515-54C31A2CB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393" y="2637332"/>
                <a:ext cx="5298823" cy="478849"/>
              </a:xfrm>
              <a:prstGeom prst="rect">
                <a:avLst/>
              </a:prstGeom>
              <a:blipFill>
                <a:blip r:embed="rId4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0712A0B3-01BA-41FD-B3A8-D670ADC0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396" y="1284858"/>
            <a:ext cx="1287039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99FB0078-9275-4EFB-852A-F5222ECB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15" y="1557889"/>
            <a:ext cx="6075717" cy="114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E8B3407-C22D-4EE2-9BD1-049B6944CCE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7525" y="3049441"/>
            <a:ext cx="6264696" cy="37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7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Фурье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11405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Фильтры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E4E9C8-65A7-434E-85D9-F42B8CBCA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5336"/>
              </p:ext>
            </p:extLst>
          </p:nvPr>
        </p:nvGraphicFramePr>
        <p:xfrm>
          <a:off x="8614886" y="2126129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/>
              <p:nvPr/>
            </p:nvSpPr>
            <p:spPr>
              <a:xfrm>
                <a:off x="7439501" y="2625885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501" y="2625885"/>
                <a:ext cx="1175385" cy="1106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F8956502-4080-4B17-9228-3C698BFE1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72800"/>
              </p:ext>
            </p:extLst>
          </p:nvPr>
        </p:nvGraphicFramePr>
        <p:xfrm>
          <a:off x="1919536" y="2126129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657E1B0-94C6-4DBD-A5E5-63A7AC7D69D5}"/>
              </a:ext>
            </a:extLst>
          </p:cNvPr>
          <p:cNvSpPr/>
          <p:nvPr/>
        </p:nvSpPr>
        <p:spPr>
          <a:xfrm>
            <a:off x="623392" y="1541354"/>
            <a:ext cx="4852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200" dirty="0">
                <a:solidFill>
                  <a:schemeClr val="bg1"/>
                </a:solidFill>
              </a:rPr>
              <a:t>Исходное изображение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200BEF-0444-497D-A661-FD4A1E98A9A3}"/>
              </a:ext>
            </a:extLst>
          </p:cNvPr>
          <p:cNvSpPr/>
          <p:nvPr/>
        </p:nvSpPr>
        <p:spPr>
          <a:xfrm>
            <a:off x="7684097" y="1585099"/>
            <a:ext cx="5012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200" dirty="0">
                <a:solidFill>
                  <a:schemeClr val="bg1"/>
                </a:solidFill>
              </a:rPr>
              <a:t>Матрица Фильтра</a:t>
            </a: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26" name="Таблица 25">
            <a:extLst>
              <a:ext uri="{FF2B5EF4-FFF2-40B4-BE49-F238E27FC236}">
                <a16:creationId xmlns:a16="http://schemas.microsoft.com/office/drawing/2014/main" id="{44B4B3D5-3BC6-473E-B96F-F99CBEAAA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28815"/>
              </p:ext>
            </p:extLst>
          </p:nvPr>
        </p:nvGraphicFramePr>
        <p:xfrm>
          <a:off x="2177878" y="4632106"/>
          <a:ext cx="5020627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792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r>
                        <a:rPr lang="ru-RU" sz="40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/>
              <p:nvPr/>
            </p:nvSpPr>
            <p:spPr>
              <a:xfrm>
                <a:off x="1002493" y="5013176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93" y="5013176"/>
                <a:ext cx="1175385" cy="1106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/>
              <p:nvPr/>
            </p:nvSpPr>
            <p:spPr>
              <a:xfrm>
                <a:off x="7360558" y="4229249"/>
                <a:ext cx="43198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ru-RU" sz="3200" dirty="0"/>
                  <a:t> </a:t>
                </a:r>
                <a:r>
                  <a:rPr lang="ru-RU" sz="3200" dirty="0">
                    <a:solidFill>
                      <a:schemeClr val="bg1"/>
                    </a:solidFill>
                  </a:rPr>
                  <a:t>– размер фильтра</a:t>
                </a: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558" y="4229249"/>
                <a:ext cx="4319837" cy="584775"/>
              </a:xfrm>
              <a:prstGeom prst="rect">
                <a:avLst/>
              </a:prstGeom>
              <a:blipFill>
                <a:blip r:embed="rId6"/>
                <a:stretch>
                  <a:fillRect t="-12500" r="-2539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370CAC7-604F-4EA5-BEB9-48D4F38EA13F}"/>
                  </a:ext>
                </a:extLst>
              </p:cNvPr>
              <p:cNvSpPr/>
              <p:nvPr/>
            </p:nvSpPr>
            <p:spPr>
              <a:xfrm>
                <a:off x="5305139" y="2460322"/>
                <a:ext cx="1149674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370CAC7-604F-4EA5-BEB9-48D4F38EA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39" y="2460322"/>
                <a:ext cx="1149674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9F60B92-D1C7-43F2-B0EA-67C5F3031AC6}"/>
                  </a:ext>
                </a:extLst>
              </p:cNvPr>
              <p:cNvSpPr/>
              <p:nvPr/>
            </p:nvSpPr>
            <p:spPr>
              <a:xfrm>
                <a:off x="8904312" y="4966336"/>
                <a:ext cx="766557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7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</m:oMath>
                  </m:oMathPara>
                </a14:m>
                <a:endParaRPr lang="ru-RU" sz="7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9F60B92-D1C7-43F2-B0EA-67C5F3031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966336"/>
                <a:ext cx="766557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484FA27-17D4-4B41-8108-9D38862EC209}"/>
              </a:ext>
            </a:extLst>
          </p:cNvPr>
          <p:cNvSpPr/>
          <p:nvPr/>
        </p:nvSpPr>
        <p:spPr>
          <a:xfrm>
            <a:off x="7463707" y="6028523"/>
            <a:ext cx="4031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Результат фильтрации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7664192-1969-4D31-A757-060DAF5A3C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1649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Разные формы фильтров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Box 7">
            <a:extLst>
              <a:ext uri="{FF2B5EF4-FFF2-40B4-BE49-F238E27FC236}">
                <a16:creationId xmlns:a16="http://schemas.microsoft.com/office/drawing/2014/main" id="{0C293BD1-15F9-4793-ADC7-3A87AB7F7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29" y="1734124"/>
            <a:ext cx="31069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Окрестность Мура</a:t>
            </a:r>
          </a:p>
        </p:txBody>
      </p:sp>
      <p:pic>
        <p:nvPicPr>
          <p:cNvPr id="47" name="Рисунок 8">
            <a:extLst>
              <a:ext uri="{FF2B5EF4-FFF2-40B4-BE49-F238E27FC236}">
                <a16:creationId xmlns:a16="http://schemas.microsoft.com/office/drawing/2014/main" id="{B12BC7CA-0F21-43DB-A1CF-DDA9890C98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5"/>
          <a:stretch/>
        </p:blipFill>
        <p:spPr bwMode="auto">
          <a:xfrm>
            <a:off x="527952" y="2180227"/>
            <a:ext cx="3007894" cy="291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F3785C-19DD-4099-A29B-589AB94955D2}"/>
              </a:ext>
            </a:extLst>
          </p:cNvPr>
          <p:cNvSpPr/>
          <p:nvPr/>
        </p:nvSpPr>
        <p:spPr>
          <a:xfrm>
            <a:off x="3919993" y="1734123"/>
            <a:ext cx="4427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ru-RU" alt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Окрестность фон Неймана</a:t>
            </a:r>
          </a:p>
        </p:txBody>
      </p:sp>
      <p:pic>
        <p:nvPicPr>
          <p:cNvPr id="48" name="Рисунок 5">
            <a:extLst>
              <a:ext uri="{FF2B5EF4-FFF2-40B4-BE49-F238E27FC236}">
                <a16:creationId xmlns:a16="http://schemas.microsoft.com/office/drawing/2014/main" id="{74863B19-47E0-4A09-A272-BEE4CE5468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" t="3936" r="54503" b="5501"/>
          <a:stretch/>
        </p:blipFill>
        <p:spPr bwMode="auto">
          <a:xfrm>
            <a:off x="5227480" y="2223171"/>
            <a:ext cx="1730831" cy="171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Рисунок 8">
            <a:extLst>
              <a:ext uri="{FF2B5EF4-FFF2-40B4-BE49-F238E27FC236}">
                <a16:creationId xmlns:a16="http://schemas.microsoft.com/office/drawing/2014/main" id="{8D778A5B-FDFD-4A50-AC8F-0A4CCD7460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19"/>
          <a:stretch/>
        </p:blipFill>
        <p:spPr bwMode="auto">
          <a:xfrm>
            <a:off x="4802456" y="3969454"/>
            <a:ext cx="2389863" cy="233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EC6DF4-40A5-499F-8041-5AA3BD04C5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486" t="3701" r="2633" b="-1"/>
          <a:stretch/>
        </p:blipFill>
        <p:spPr>
          <a:xfrm>
            <a:off x="8964252" y="2210595"/>
            <a:ext cx="2592288" cy="250101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0065B35-26C7-453D-B84E-2ACC00075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7516" y="1718562"/>
            <a:ext cx="36952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Диагональные соседи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76CD3C15-33C7-4157-BCAB-FB0DF880B10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5070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" grpId="0"/>
      <p:bldP spid="50" grpId="0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69838" y="1348567"/>
                <a:ext cx="7390356" cy="1325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38" y="1348567"/>
                <a:ext cx="7390356" cy="1325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4"/>
          <p:cNvGrpSpPr>
            <a:grpSpLocks/>
          </p:cNvGrpSpPr>
          <p:nvPr/>
        </p:nvGrpSpPr>
        <p:grpSpPr bwMode="auto">
          <a:xfrm>
            <a:off x="2639616" y="3140968"/>
            <a:ext cx="2362200" cy="2362200"/>
            <a:chOff x="576" y="2496"/>
            <a:chExt cx="1488" cy="1488"/>
          </a:xfrm>
          <a:solidFill>
            <a:schemeClr val="bg1"/>
          </a:solidFill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576" y="2496"/>
              <a:ext cx="1488" cy="14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1800"/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1255" y="2976"/>
              <a:ext cx="214" cy="48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4400" i="1" dirty="0"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</p:grpSp>
      <p:pic>
        <p:nvPicPr>
          <p:cNvPr id="17" name="Picture 7" descr="t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9816" y="3231456"/>
            <a:ext cx="762000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 descr="t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9816" y="3217168"/>
            <a:ext cx="76200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2" descr="t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39616" y="3140968"/>
            <a:ext cx="76200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8920"/>
            <a:ext cx="5283607" cy="385723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DAFC92-C93E-4C44-AE65-CF4B52EF1594}"/>
              </a:ext>
            </a:extLst>
          </p:cNvPr>
          <p:cNvSpPr/>
          <p:nvPr/>
        </p:nvSpPr>
        <p:spPr>
          <a:xfrm>
            <a:off x="-852" y="5916049"/>
            <a:ext cx="65928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линейный фильтр, инвариантный к сдвигу, может быть записан в виде свертки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E783E31-2896-42C9-85B1-EC66FB74EA3E}"/>
                  </a:ext>
                </a:extLst>
              </p:cNvPr>
              <p:cNvSpPr/>
              <p:nvPr/>
            </p:nvSpPr>
            <p:spPr>
              <a:xfrm>
                <a:off x="755436" y="2237972"/>
                <a:ext cx="2962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изображение 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E783E31-2896-42C9-85B1-EC66FB74E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6" y="2237972"/>
                <a:ext cx="2962093" cy="461665"/>
              </a:xfrm>
              <a:prstGeom prst="rect">
                <a:avLst/>
              </a:prstGeom>
              <a:blipFill>
                <a:blip r:embed="rId8"/>
                <a:stretch>
                  <a:fillRect l="-1852" t="-14474" r="-2058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6537DAF-D8D3-4D17-A3F4-75BA5E5CE167}"/>
                  </a:ext>
                </a:extLst>
              </p:cNvPr>
              <p:cNvSpPr/>
              <p:nvPr/>
            </p:nvSpPr>
            <p:spPr>
              <a:xfrm>
                <a:off x="755435" y="2679303"/>
                <a:ext cx="2856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ядро свертки</a:t>
                </a: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6537DAF-D8D3-4D17-A3F4-75BA5E5CE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5" y="2679303"/>
                <a:ext cx="2856295" cy="461665"/>
              </a:xfrm>
              <a:prstGeom prst="rect">
                <a:avLst/>
              </a:prstGeom>
              <a:blipFill>
                <a:blip r:embed="rId9"/>
                <a:stretch>
                  <a:fillRect l="-641" t="-14667" r="-2991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C7A65E4-6307-488C-B92A-1904FA92078B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9685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022E-16 C 0.0694 -0.00579 0.10612 -0.0037 0.1931 -0.00231 C 0.20104 0.01389 0.19856 0.00648 0.20169 0.01875 C 0.20052 0.03588 0.20065 0.05324 0.1983 0.07014 C 0.19583 0.0875 0.17799 0.08935 0.16836 0.09352 C 0.13789 0.0919 0.11562 0.08866 0.08593 0.08657 C 0.06145 0.08727 0.00989 0.06991 -0.01927 0.09583 C -0.0224 0.10833 -0.02513 0.11667 -0.01927 0.1331 C -0.01927 0.13333 -0.00612 0.13889 -0.00352 0.14005 C -0.0017 0.14097 0.00169 0.14259 0.00169 0.14282 C 0.04987 0.2037 0.16757 0.15 0.1983 0.14954 C 0.20351 0.15023 0.21028 0.14676 0.21406 0.15185 C 0.21914 0.15856 0.21523 0.17083 0.21757 0.17986 C 0.21601 0.18843 0.21653 0.19861 0.21237 0.20556 C 0.20455 0.21898 0.18528 0.23356 0.172 0.2338 C 0.11132 0.23519 0.05039 0.23542 -0.01042 0.23611 C -0.01368 0.24028 -0.02279 0.26088 -0.01211 0.26181 C 0.01875 0.26481 0.04987 0.26343 0.08073 0.26412 C 0.13854 0.27037 0.09479 0.26644 0.21237 0.26644 " pathEditMode="relative" rAng="0" ptsTypes="AAAAAAAAAAAAAAAAAAA">
                                      <p:cBhvr>
                                        <p:cTn id="3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1065208"/>
            <a:ext cx="10395756" cy="82773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Перед тем как</a:t>
            </a:r>
            <a:r>
              <a:rPr lang="en-US" sz="40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применять свертку/фильтры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1546920" y="2264296"/>
            <a:ext cx="2514600" cy="24384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775520" y="2492896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f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3611960" y="227687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 dirty="0"/>
              <a:t>g</a:t>
            </a: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1523728" y="2276872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 dirty="0"/>
              <a:t>g</a:t>
            </a:r>
          </a:p>
        </p:txBody>
      </p: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3611960" y="4221088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 dirty="0"/>
              <a:t>g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595736" y="4221088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 dirty="0"/>
              <a:t>g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5052120" y="2492896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f</a:t>
            </a: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6880920" y="2264296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4823520" y="2264296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 bwMode="auto">
          <a:xfrm>
            <a:off x="6880920" y="4245496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auto">
          <a:xfrm>
            <a:off x="4823520" y="4169296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8023920" y="2492896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f</a:t>
            </a:r>
          </a:p>
        </p:txBody>
      </p:sp>
      <p:sp>
        <p:nvSpPr>
          <p:cNvPr id="36" name="Rectangle 18"/>
          <p:cNvSpPr>
            <a:spLocks noChangeArrowheads="1"/>
          </p:cNvSpPr>
          <p:nvPr/>
        </p:nvSpPr>
        <p:spPr bwMode="auto">
          <a:xfrm>
            <a:off x="8252520" y="2645296"/>
            <a:ext cx="1600200" cy="16002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9624120" y="2492896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8023920" y="2492896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9624120" y="4016896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40" name="Rectangle 23"/>
          <p:cNvSpPr>
            <a:spLocks noChangeArrowheads="1"/>
          </p:cNvSpPr>
          <p:nvPr/>
        </p:nvSpPr>
        <p:spPr bwMode="auto">
          <a:xfrm>
            <a:off x="8023920" y="4016896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/>
              <a:t>g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3BF86E0-7D08-43BB-81B5-E9D033920F1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00827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Изображение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/>
              <p:nvPr/>
            </p:nvSpPr>
            <p:spPr>
              <a:xfrm>
                <a:off x="4007768" y="1691562"/>
                <a:ext cx="30243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691562"/>
                <a:ext cx="30243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E0A86C-F4C9-4770-BCA5-46A5EDF59986}"/>
              </a:ext>
            </a:extLst>
          </p:cNvPr>
          <p:cNvSpPr/>
          <p:nvPr/>
        </p:nvSpPr>
        <p:spPr>
          <a:xfrm>
            <a:off x="884919" y="1611583"/>
            <a:ext cx="1239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DF6DA24-4A8D-4646-99F8-448BE44EA072}"/>
                  </a:ext>
                </a:extLst>
              </p:cNvPr>
              <p:cNvSpPr/>
              <p:nvPr/>
            </p:nvSpPr>
            <p:spPr>
              <a:xfrm>
                <a:off x="2376519" y="1656872"/>
                <a:ext cx="156542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DF6DA24-4A8D-4646-99F8-448BE44EA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519" y="1656872"/>
                <a:ext cx="1565429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/>
              <p:nvPr/>
            </p:nvSpPr>
            <p:spPr>
              <a:xfrm>
                <a:off x="8400256" y="2525936"/>
                <a:ext cx="356392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высота изображения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ширина изображения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количество каналов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как правило 3)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2525936"/>
                <a:ext cx="3563924" cy="1569660"/>
              </a:xfrm>
              <a:prstGeom prst="rect">
                <a:avLst/>
              </a:prstGeom>
              <a:blipFill>
                <a:blip r:embed="rId6"/>
                <a:stretch>
                  <a:fillRect l="-2735" t="-3101" r="-1368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947612" y="4332064"/>
                <a:ext cx="812870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ℕ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битность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/разрядность </a:t>
                </a:r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12" y="4332064"/>
                <a:ext cx="8128700" cy="557910"/>
              </a:xfrm>
              <a:prstGeom prst="rect">
                <a:avLst/>
              </a:prstGeom>
              <a:blipFill>
                <a:blip r:embed="rId7"/>
                <a:stretch>
                  <a:fillRect t="-12088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5EDA4C-C9EB-45B9-A5B5-6BE2DD3005C2}"/>
              </a:ext>
            </a:extLst>
          </p:cNvPr>
          <p:cNvSpPr/>
          <p:nvPr/>
        </p:nvSpPr>
        <p:spPr>
          <a:xfrm>
            <a:off x="923813" y="5558554"/>
            <a:ext cx="11403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zeroes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np.zeros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(512, 512, 3)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dtype('uint8')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/>
              <p:nvPr/>
            </p:nvSpPr>
            <p:spPr>
              <a:xfrm>
                <a:off x="947612" y="4962654"/>
                <a:ext cx="2905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,1,…,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12" y="4962654"/>
                <a:ext cx="2905411" cy="523220"/>
              </a:xfrm>
              <a:prstGeom prst="rect">
                <a:avLst/>
              </a:prstGeom>
              <a:blipFill>
                <a:blip r:embed="rId8"/>
                <a:stretch>
                  <a:fillRect l="-4193" t="-12791" r="-3145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/>
              <p:nvPr/>
            </p:nvSpPr>
            <p:spPr>
              <a:xfrm>
                <a:off x="4168642" y="4969029"/>
                <a:ext cx="342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=16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65536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642" y="4969029"/>
                <a:ext cx="3422668" cy="523220"/>
              </a:xfrm>
              <a:prstGeom prst="rect">
                <a:avLst/>
              </a:prstGeom>
              <a:blipFill>
                <a:blip r:embed="rId9"/>
                <a:stretch>
                  <a:fillRect l="-3743" t="-12791" r="-2317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/>
              <p:nvPr/>
            </p:nvSpPr>
            <p:spPr>
              <a:xfrm>
                <a:off x="962165" y="6038575"/>
                <a:ext cx="299165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65" y="6038575"/>
                <a:ext cx="2991653" cy="557910"/>
              </a:xfrm>
              <a:prstGeom prst="rect">
                <a:avLst/>
              </a:prstGeom>
              <a:blipFill>
                <a:blip r:embed="rId10"/>
                <a:stretch>
                  <a:fillRect t="-12088" r="-2648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27044" y="2218726"/>
            <a:ext cx="8422823" cy="2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820521D-40EE-4362-9C93-09019A3315B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66141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9" grpId="0"/>
      <p:bldP spid="20" grpId="0"/>
      <p:bldP spid="21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Продолжение Изображения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479376" y="2060848"/>
            <a:ext cx="4572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ru-RU" sz="3200" b="1" dirty="0">
                <a:solidFill>
                  <a:schemeClr val="bg1"/>
                </a:solidFill>
              </a:rPr>
              <a:t>Варианты</a:t>
            </a:r>
            <a:r>
              <a:rPr lang="en-US" sz="3200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clip filter (black)</a:t>
            </a:r>
          </a:p>
          <a:p>
            <a:pPr lvl="2"/>
            <a:endParaRPr lang="en-US" sz="3200" dirty="0">
              <a:solidFill>
                <a:schemeClr val="bg1"/>
              </a:solidFill>
            </a:endParaRP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wrap around</a:t>
            </a:r>
          </a:p>
          <a:p>
            <a:pPr lvl="2"/>
            <a:endParaRPr lang="en-US" sz="3200" dirty="0">
              <a:solidFill>
                <a:schemeClr val="bg1"/>
              </a:solidFill>
            </a:endParaRP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copy edge</a:t>
            </a:r>
          </a:p>
          <a:p>
            <a:pPr lvl="2"/>
            <a:endParaRPr lang="en-US" sz="3200" dirty="0">
              <a:solidFill>
                <a:schemeClr val="bg1"/>
              </a:solidFill>
            </a:endParaRPr>
          </a:p>
          <a:p>
            <a:pPr lvl="2"/>
            <a:r>
              <a:rPr lang="en-US" sz="3200" dirty="0">
                <a:solidFill>
                  <a:schemeClr val="bg1"/>
                </a:solidFill>
              </a:rPr>
              <a:t>reflect across edge</a:t>
            </a:r>
          </a:p>
        </p:txBody>
      </p:sp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23992" y="1772816"/>
            <a:ext cx="475252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23992" y="1772816"/>
            <a:ext cx="475252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23992" y="1772816"/>
            <a:ext cx="475252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23992" y="1772816"/>
            <a:ext cx="475252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1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23992" y="1772816"/>
            <a:ext cx="4752528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2003B0F-E779-4599-BAA9-B77340C1222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14597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Какие фильтры бывают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15583"/>
              </p:ext>
            </p:extLst>
          </p:nvPr>
        </p:nvGraphicFramePr>
        <p:xfrm>
          <a:off x="544308" y="2083364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3146F05-C6BD-4791-AE5E-6E74E2CF04F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78615A-5194-4B7E-A524-BA766B234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265" t="6806" r="56206" b="2964"/>
          <a:stretch/>
        </p:blipFill>
        <p:spPr>
          <a:xfrm>
            <a:off x="3215680" y="2060849"/>
            <a:ext cx="4148208" cy="410445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29B252-78E6-40DE-BCF3-7D1CB99060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265" t="6806" r="56206" b="2964"/>
          <a:stretch/>
        </p:blipFill>
        <p:spPr>
          <a:xfrm>
            <a:off x="7766312" y="2060443"/>
            <a:ext cx="414820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Какие фильтры бывают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4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87488" y="5085184"/>
            <a:ext cx="10081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/>
          <p:cNvSpPr txBox="1"/>
          <p:nvPr/>
        </p:nvSpPr>
        <p:spPr>
          <a:xfrm>
            <a:off x="5117591" y="1579387"/>
            <a:ext cx="5154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Box / Blur / Mean average Filter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654244"/>
              </p:ext>
            </p:extLst>
          </p:nvPr>
        </p:nvGraphicFramePr>
        <p:xfrm>
          <a:off x="623392" y="2636912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119336" y="3140968"/>
                <a:ext cx="505267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140968"/>
                <a:ext cx="505267" cy="10175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D5BBE6E-8586-464B-9547-C3D5078D6616}"/>
              </a:ext>
            </a:extLst>
          </p:cNvPr>
          <p:cNvSpPr/>
          <p:nvPr/>
        </p:nvSpPr>
        <p:spPr>
          <a:xfrm>
            <a:off x="11556540" y="138599"/>
            <a:ext cx="300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363AF3-C1F0-445D-BFE7-456218CF3056}"/>
              </a:ext>
            </a:extLst>
          </p:cNvPr>
          <p:cNvSpPr/>
          <p:nvPr/>
        </p:nvSpPr>
        <p:spPr>
          <a:xfrm>
            <a:off x="3492766" y="6224299"/>
            <a:ext cx="774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cv2.blur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F8003D-B917-40DA-B4F3-15B141AB67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141" t="4467" r="70299" b="5136"/>
          <a:stretch/>
        </p:blipFill>
        <p:spPr>
          <a:xfrm>
            <a:off x="7682772" y="2060848"/>
            <a:ext cx="4120239" cy="410445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00963D-F54C-472B-8AA5-4FEF65A323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265" t="6806" r="56206" b="2964"/>
          <a:stretch/>
        </p:blipFill>
        <p:spPr>
          <a:xfrm>
            <a:off x="3215680" y="2060849"/>
            <a:ext cx="414820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9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3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Борьба с шумом: </a:t>
            </a:r>
            <a:r>
              <a:rPr lang="en-US" sz="3200" dirty="0">
                <a:solidFill>
                  <a:schemeClr val="bg1"/>
                </a:solidFill>
                <a:latin typeface="-apple-system"/>
              </a:rPr>
              <a:t>Blur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4099FA-6ADC-46BF-8C30-8E5F98AA27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913" t="2679" r="50582" b="53448"/>
          <a:stretch/>
        </p:blipFill>
        <p:spPr>
          <a:xfrm>
            <a:off x="1199456" y="1916832"/>
            <a:ext cx="9721080" cy="443620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D212B3F-6CC8-4A5C-8B37-B2EAD9864DB5}"/>
              </a:ext>
            </a:extLst>
          </p:cNvPr>
          <p:cNvSpPr/>
          <p:nvPr/>
        </p:nvSpPr>
        <p:spPr>
          <a:xfrm>
            <a:off x="11556540" y="138599"/>
            <a:ext cx="300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6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Другие Области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0757" y="1916832"/>
            <a:ext cx="6770486" cy="405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48" y="2604937"/>
            <a:ext cx="2296852" cy="2296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64217" y="2505563"/>
            <a:ext cx="2495600" cy="24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EAD28D6-8A2C-48B9-9FD7-AC6E4CEBE9D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75464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Фильтр Гаусса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3550" y="1765520"/>
                <a:ext cx="4470647" cy="134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50" y="1765520"/>
                <a:ext cx="4470647" cy="1348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42250" y="172247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5520003" y="1775511"/>
            <a:ext cx="4320413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0.003   0.013   0.022   0.013   0.003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0.022   0.097   0.159   0.097   0.022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0.003   0.013   0.022   0.013   0.003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6493826" y="3256335"/>
            <a:ext cx="237276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200" dirty="0">
                <a:solidFill>
                  <a:schemeClr val="bg1"/>
                </a:solidFill>
                <a:latin typeface="Tahoma" pitchFamily="34" charset="0"/>
                <a:sym typeface="Symbol" pitchFamily="18" charset="2"/>
              </a:rPr>
              <a:t>5 x 5,  = 1</a:t>
            </a:r>
            <a:endParaRPr lang="en-US" sz="3200" dirty="0">
              <a:solidFill>
                <a:schemeClr val="bg1"/>
              </a:solidFill>
              <a:latin typeface="Tahoma" pitchFamily="34" charset="0"/>
            </a:endParaRPr>
          </a:p>
        </p:txBody>
      </p:sp>
      <p:pic>
        <p:nvPicPr>
          <p:cNvPr id="19" name="Picture 4" descr="realgaussian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60" t="15573" b="4480"/>
          <a:stretch>
            <a:fillRect/>
          </a:stretch>
        </p:blipFill>
        <p:spPr bwMode="auto">
          <a:xfrm>
            <a:off x="770011" y="3758195"/>
            <a:ext cx="3888432" cy="241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b="14616"/>
          <a:stretch/>
        </p:blipFill>
        <p:spPr bwMode="auto">
          <a:xfrm>
            <a:off x="5145354" y="3789061"/>
            <a:ext cx="6724303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32C70CE-DCF1-471E-9AA5-A50D083EFF8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E664387-E3BD-4453-B119-F656E2EF2EFB}"/>
              </a:ext>
            </a:extLst>
          </p:cNvPr>
          <p:cNvSpPr/>
          <p:nvPr/>
        </p:nvSpPr>
        <p:spPr>
          <a:xfrm>
            <a:off x="788740" y="6271009"/>
            <a:ext cx="11734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cv2.GaussianBlur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sigma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3442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3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Борьба с шумом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Фильтр Гаусса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A4F2FC-5EB8-4B15-B151-43EB02178FD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86D1368-9555-4147-801B-CD597445BB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165" t="6010" r="76318" b="6275"/>
          <a:stretch/>
        </p:blipFill>
        <p:spPr>
          <a:xfrm>
            <a:off x="263353" y="1628801"/>
            <a:ext cx="2520280" cy="250236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3B83F93-C053-4E4D-9115-7CD822B5D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2813" t="6270" r="25654" b="6228"/>
          <a:stretch/>
        </p:blipFill>
        <p:spPr>
          <a:xfrm>
            <a:off x="2999655" y="1628800"/>
            <a:ext cx="2528373" cy="250236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B099284-165D-44CD-8444-BF4A9B0620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002" t="2815" r="75962" b="53858"/>
          <a:stretch/>
        </p:blipFill>
        <p:spPr>
          <a:xfrm>
            <a:off x="6312060" y="1628800"/>
            <a:ext cx="2598581" cy="258908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A1D68A7-B47D-40EA-A27A-A3F27A621F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3464" t="2815" r="25550" b="53858"/>
          <a:stretch/>
        </p:blipFill>
        <p:spPr>
          <a:xfrm>
            <a:off x="9120336" y="1628800"/>
            <a:ext cx="2592324" cy="258908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24253E2-CF47-4BBC-A39C-BA7149466B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978" t="53433" r="75803" b="2888"/>
          <a:stretch/>
        </p:blipFill>
        <p:spPr>
          <a:xfrm>
            <a:off x="2999656" y="4204920"/>
            <a:ext cx="2664296" cy="265308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958BAAC-71AC-416B-8B63-BF9DF48B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3403" t="53433" r="25448" b="2888"/>
          <a:stretch/>
        </p:blipFill>
        <p:spPr>
          <a:xfrm>
            <a:off x="5790850" y="4221088"/>
            <a:ext cx="2639354" cy="26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Медианный Фильтр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40805"/>
              </p:ext>
            </p:extLst>
          </p:nvPr>
        </p:nvGraphicFramePr>
        <p:xfrm>
          <a:off x="911424" y="2060848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90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01687"/>
              </p:ext>
            </p:extLst>
          </p:nvPr>
        </p:nvGraphicFramePr>
        <p:xfrm>
          <a:off x="3863752" y="2492896"/>
          <a:ext cx="6768755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397">
                  <a:extLst>
                    <a:ext uri="{9D8B030D-6E8A-4147-A177-3AD203B41FA5}">
                      <a16:colId xmlns:a16="http://schemas.microsoft.com/office/drawing/2014/main" val="96410404"/>
                    </a:ext>
                  </a:extLst>
                </a:gridCol>
                <a:gridCol w="740397">
                  <a:extLst>
                    <a:ext uri="{9D8B030D-6E8A-4147-A177-3AD203B41FA5}">
                      <a16:colId xmlns:a16="http://schemas.microsoft.com/office/drawing/2014/main" val="218836016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545311662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867770771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63490957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164913647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603279038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2963078125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1505450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505999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368069"/>
              </p:ext>
            </p:extLst>
          </p:nvPr>
        </p:nvGraphicFramePr>
        <p:xfrm>
          <a:off x="7603988" y="4083169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00B0F0"/>
                          </a:solidFill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20" name="Прямоугольник 19"/>
          <p:cNvSpPr/>
          <p:nvPr/>
        </p:nvSpPr>
        <p:spPr>
          <a:xfrm>
            <a:off x="4151784" y="1772816"/>
            <a:ext cx="6444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600" b="1" dirty="0">
                <a:solidFill>
                  <a:schemeClr val="bg1"/>
                </a:solidFill>
              </a:rPr>
              <a:t>Сортируем по возрастанию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21" name="Прямая со стрелкой 20"/>
          <p:cNvCxnSpPr>
            <a:endCxn id="5" idx="2"/>
          </p:cNvCxnSpPr>
          <p:nvPr/>
        </p:nvCxnSpPr>
        <p:spPr>
          <a:xfrm flipV="1">
            <a:off x="7248128" y="3193936"/>
            <a:ext cx="1" cy="6671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716B353-6CC3-4581-8A96-CFA45D39164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2954AFC-1A8B-48B2-AF6B-4C90A23502F7}"/>
              </a:ext>
            </a:extLst>
          </p:cNvPr>
          <p:cNvSpPr/>
          <p:nvPr/>
        </p:nvSpPr>
        <p:spPr>
          <a:xfrm>
            <a:off x="422615" y="5134729"/>
            <a:ext cx="49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600" dirty="0">
                <a:solidFill>
                  <a:schemeClr val="bg1"/>
                </a:solidFill>
              </a:rPr>
              <a:t>Нелинейный фильтр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3F6765-2667-4576-892E-27CFA766AB15}"/>
              </a:ext>
            </a:extLst>
          </p:cNvPr>
          <p:cNvSpPr/>
          <p:nvPr/>
        </p:nvSpPr>
        <p:spPr>
          <a:xfrm>
            <a:off x="422615" y="4549614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cv2.medianBlur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4773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57 -0.00324 L 0.25964 0.00232 L 0.00026 0.00046 " pathEditMode="relative" ptsTypes="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  <p:bldP spid="15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Борьба с шумом: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Медианный Фильтр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C7D69D1-2919-439B-B95C-9651AE22DF7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B985AB9-4122-4DBF-A6CD-3F878544F0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165" t="6010" r="76318" b="6275"/>
          <a:stretch/>
        </p:blipFill>
        <p:spPr>
          <a:xfrm>
            <a:off x="517318" y="2465564"/>
            <a:ext cx="2683371" cy="266429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406DAD7-0FE6-4BAF-A531-171150C185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78645" t="3135" r="463" b="53937"/>
          <a:stretch/>
        </p:blipFill>
        <p:spPr>
          <a:xfrm>
            <a:off x="9264352" y="1556792"/>
            <a:ext cx="2535271" cy="2520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49D0E27-08AF-4381-A886-4319BB1A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78750" t="53976" r="358" b="3096"/>
          <a:stretch/>
        </p:blipFill>
        <p:spPr>
          <a:xfrm>
            <a:off x="9264352" y="4149080"/>
            <a:ext cx="2535271" cy="2520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00859D3-98EE-441A-A07F-437E9E44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006" t="3135" r="76102" b="53937"/>
          <a:stretch/>
        </p:blipFill>
        <p:spPr>
          <a:xfrm>
            <a:off x="6672064" y="1556792"/>
            <a:ext cx="2535271" cy="2520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B8EB736-7AAC-4605-BAA2-3C88E4C0B8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258" t="54128" r="75850" b="2944"/>
          <a:stretch/>
        </p:blipFill>
        <p:spPr>
          <a:xfrm>
            <a:off x="6672064" y="4149080"/>
            <a:ext cx="2535271" cy="252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9378B89-9E33-42A5-98EA-C7A09694D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78114" t="5810" r="453" b="6190"/>
          <a:stretch/>
        </p:blipFill>
        <p:spPr>
          <a:xfrm>
            <a:off x="3287688" y="2465564"/>
            <a:ext cx="2664296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2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08364" y="903620"/>
            <a:ext cx="7022979" cy="610675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Прочие Фильтры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135868"/>
              </p:ext>
            </p:extLst>
          </p:nvPr>
        </p:nvGraphicFramePr>
        <p:xfrm>
          <a:off x="457305" y="1409924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90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75140"/>
              </p:ext>
            </p:extLst>
          </p:nvPr>
        </p:nvGraphicFramePr>
        <p:xfrm>
          <a:off x="3487270" y="1440546"/>
          <a:ext cx="6768755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397">
                  <a:extLst>
                    <a:ext uri="{9D8B030D-6E8A-4147-A177-3AD203B41FA5}">
                      <a16:colId xmlns:a16="http://schemas.microsoft.com/office/drawing/2014/main" val="96410404"/>
                    </a:ext>
                  </a:extLst>
                </a:gridCol>
                <a:gridCol w="740397">
                  <a:extLst>
                    <a:ext uri="{9D8B030D-6E8A-4147-A177-3AD203B41FA5}">
                      <a16:colId xmlns:a16="http://schemas.microsoft.com/office/drawing/2014/main" val="218836016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545311662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867770771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63490957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164913647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603279038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2963078125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1505450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505999"/>
                  </a:ext>
                </a:extLst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27575"/>
              </p:ext>
            </p:extLst>
          </p:nvPr>
        </p:nvGraphicFramePr>
        <p:xfrm>
          <a:off x="3162588" y="3089579"/>
          <a:ext cx="6768755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397">
                  <a:extLst>
                    <a:ext uri="{9D8B030D-6E8A-4147-A177-3AD203B41FA5}">
                      <a16:colId xmlns:a16="http://schemas.microsoft.com/office/drawing/2014/main" val="96410404"/>
                    </a:ext>
                  </a:extLst>
                </a:gridCol>
                <a:gridCol w="740397">
                  <a:extLst>
                    <a:ext uri="{9D8B030D-6E8A-4147-A177-3AD203B41FA5}">
                      <a16:colId xmlns:a16="http://schemas.microsoft.com/office/drawing/2014/main" val="218836016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545311662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867770771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63490957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164913647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603279038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2963078125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1505450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strike="sngStrike" baseline="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strike="sngStrike" baseline="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strike="sngStrike" baseline="0" dirty="0"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strike="sngStrike" baseline="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505999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3487270" y="1440546"/>
            <a:ext cx="720080" cy="72008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9535942" y="1440546"/>
            <a:ext cx="720080" cy="72008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46764" y="3089579"/>
            <a:ext cx="3600400" cy="72008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2908365" y="2051221"/>
            <a:ext cx="2584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ru-RU" sz="3600" dirty="0">
                <a:solidFill>
                  <a:schemeClr val="bg1"/>
                </a:solidFill>
              </a:rPr>
              <a:t>Минимума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239798" y="2304642"/>
            <a:ext cx="2952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600" dirty="0">
                <a:solidFill>
                  <a:schemeClr val="bg1"/>
                </a:solidFill>
              </a:rPr>
              <a:t>Максимума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169340" y="2500749"/>
            <a:ext cx="4896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600" dirty="0">
                <a:solidFill>
                  <a:schemeClr val="bg1"/>
                </a:solidFill>
              </a:rPr>
              <a:t>Усеченного среднего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973B618-F996-49B9-9879-80E23BFFD0F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C4F7BCC-81B9-4E02-8F3D-9DEB1E610825}"/>
              </a:ext>
            </a:extLst>
          </p:cNvPr>
          <p:cNvSpPr/>
          <p:nvPr/>
        </p:nvSpPr>
        <p:spPr>
          <a:xfrm>
            <a:off x="457305" y="3747698"/>
            <a:ext cx="115345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cv2.erode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np.ones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np.uint8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cv2.dilate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np.ones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np.uint8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51422BA-04B2-4641-BF6E-911EA26E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150" y="4552882"/>
            <a:ext cx="7128792" cy="21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3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/>
      <p:bldP spid="22" grpId="0"/>
      <p:bldP spid="23" grpId="0"/>
      <p:bldP spid="19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Фурье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Увеличение Резкости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973B618-F996-49B9-9879-80E23BFFD0F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55F25E7C-F821-4852-B01C-429B6F951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64286"/>
              </p:ext>
            </p:extLst>
          </p:nvPr>
        </p:nvGraphicFramePr>
        <p:xfrm>
          <a:off x="505948" y="1454034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D917107-027E-4638-BF9D-52A033E5A150}"/>
                  </a:ext>
                </a:extLst>
              </p:cNvPr>
              <p:cNvSpPr/>
              <p:nvPr/>
            </p:nvSpPr>
            <p:spPr>
              <a:xfrm>
                <a:off x="1892" y="1958090"/>
                <a:ext cx="505267" cy="1014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D917107-027E-4638-BF9D-52A033E5A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" y="1958090"/>
                <a:ext cx="505267" cy="101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1FDA2DC6-0B08-4BA6-96D4-57CD8A4D9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357823"/>
              </p:ext>
            </p:extLst>
          </p:nvPr>
        </p:nvGraphicFramePr>
        <p:xfrm>
          <a:off x="9740940" y="1437402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22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C949748-431C-42B4-B6D9-1121E88F301A}"/>
                  </a:ext>
                </a:extLst>
              </p:cNvPr>
              <p:cNvSpPr/>
              <p:nvPr/>
            </p:nvSpPr>
            <p:spPr>
              <a:xfrm>
                <a:off x="8985600" y="1918305"/>
                <a:ext cx="732893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C949748-431C-42B4-B6D9-1121E88F3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600" y="1918305"/>
                <a:ext cx="732893" cy="101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7D3373-D571-43EE-A86F-163476F94980}"/>
              </a:ext>
            </a:extLst>
          </p:cNvPr>
          <p:cNvSpPr/>
          <p:nvPr/>
        </p:nvSpPr>
        <p:spPr>
          <a:xfrm>
            <a:off x="3650294" y="1648361"/>
            <a:ext cx="70148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sharpening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np.array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([[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9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76B266-64F6-49C3-9DD1-6F9E17E9FB4C}"/>
              </a:ext>
            </a:extLst>
          </p:cNvPr>
          <p:cNvSpPr/>
          <p:nvPr/>
        </p:nvSpPr>
        <p:spPr>
          <a:xfrm>
            <a:off x="3220098" y="3045502"/>
            <a:ext cx="7014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cv2.filter2D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k*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sharpening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5D7C6C9-4019-4743-A347-41FE9461DDC5}"/>
              </a:ext>
            </a:extLst>
          </p:cNvPr>
          <p:cNvSpPr/>
          <p:nvPr/>
        </p:nvSpPr>
        <p:spPr>
          <a:xfrm>
            <a:off x="3236983" y="2465248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k = 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/np.</a:t>
            </a:r>
            <a:r>
              <a:rPr lang="tr-TR" sz="2000" dirty="0">
                <a:solidFill>
                  <a:srgbClr val="DCDCAA"/>
                </a:solidFill>
                <a:latin typeface="Courier New" panose="02070309020205020404" pitchFamily="49" charset="0"/>
              </a:rPr>
              <a:t>sum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sharpening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ru-RU" sz="2000" dirty="0"/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1B4B3B47-245B-4072-BFE4-01AE7A586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r="76308" b="4803"/>
          <a:stretch/>
        </p:blipFill>
        <p:spPr bwMode="auto">
          <a:xfrm>
            <a:off x="4713985" y="3625757"/>
            <a:ext cx="2608649" cy="28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E68DA794-EE0D-4D89-B7EF-2B483DCE3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r="51047" b="4802"/>
          <a:stretch/>
        </p:blipFill>
        <p:spPr bwMode="auto">
          <a:xfrm>
            <a:off x="1769838" y="3625757"/>
            <a:ext cx="2608649" cy="28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3BDC7F21-2C9F-4B8A-836A-1D5A60DD1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7" r="50544" b="4802"/>
          <a:stretch/>
        </p:blipFill>
        <p:spPr bwMode="auto">
          <a:xfrm>
            <a:off x="7453184" y="3625757"/>
            <a:ext cx="2715001" cy="28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5" grpId="0"/>
      <p:bldP spid="6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Фурье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568951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Отвлеченный пример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628800"/>
            <a:ext cx="337185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1628800"/>
            <a:ext cx="3460587" cy="466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302" y="1628800"/>
            <a:ext cx="384733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EF70253-B3DD-4196-A4E5-1F67850D75D2}"/>
              </a:ext>
            </a:extLst>
          </p:cNvPr>
          <p:cNvSpPr/>
          <p:nvPr/>
        </p:nvSpPr>
        <p:spPr>
          <a:xfrm>
            <a:off x="1312370" y="6247070"/>
            <a:ext cx="9817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Обнаженная Гала, смотрящая на море, которая на расстоянии 18 метров трансформируется в портрет Авраама Линкольна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4D7081-E8AA-41FA-86BB-EF0A3406AB4B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91587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Фурье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263352" y="1700808"/>
            <a:ext cx="7051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Jean Baptiste Joseph Fourier</a:t>
            </a:r>
            <a:r>
              <a:rPr lang="ru-RU" sz="3200" dirty="0">
                <a:solidFill>
                  <a:schemeClr val="bg1"/>
                </a:solidFill>
              </a:rPr>
              <a:t> (1768-1830)</a:t>
            </a:r>
          </a:p>
        </p:txBody>
      </p:sp>
      <p:pic>
        <p:nvPicPr>
          <p:cNvPr id="11" name="Picture 2" descr="ÐÐ°ÑÑÐ¸Ð½ÐºÐ¸ Ð¿Ð¾ Ð·Ð°Ð¿ÑÐ¾ÑÑ Jean Baptiste Joseph Fouri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018" y="1432230"/>
            <a:ext cx="2934475" cy="370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https://upload.wikimedia.org/wikipedia/commons/a/af/2D_Nonhomogeneous_heat_equation_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348880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91344" y="5373216"/>
            <a:ext cx="10929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~1807 (</a:t>
            </a:r>
            <a:r>
              <a:rPr lang="ru-RU" sz="3200" dirty="0">
                <a:solidFill>
                  <a:schemeClr val="bg1"/>
                </a:solidFill>
              </a:rPr>
              <a:t>опубликовал в 1822 </a:t>
            </a:r>
            <a:r>
              <a:rPr lang="fr-FR" sz="3200" dirty="0">
                <a:solidFill>
                  <a:schemeClr val="bg1"/>
                </a:solidFill>
              </a:rPr>
              <a:t>«Théorie analytique de la chaleur»</a:t>
            </a:r>
            <a:r>
              <a:rPr lang="ru-RU" sz="3200" dirty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7368" y="5949280"/>
            <a:ext cx="11470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Среди «противников» Лаплас (1749-1827) и Пуассон (1781-1840)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4E7A485-9C7F-4DE2-8516-85C0FB91125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35226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Преобразование Фурье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2" descr="https://thumbs.gfycat.com/ConsiderateSandyDanishswedishfarmdog-size_restricte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96" y="1772816"/>
            <a:ext cx="664970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3392" y="1844824"/>
                <a:ext cx="12374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844824"/>
                <a:ext cx="123745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07368" y="2492896"/>
                <a:ext cx="4751429" cy="137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𝑖𝑡𝑤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492896"/>
                <a:ext cx="4751429" cy="13744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7368" y="3789040"/>
                <a:ext cx="4814395" cy="137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𝑖𝑡𝑤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789040"/>
                <a:ext cx="4814395" cy="13744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9376" y="5085184"/>
                <a:ext cx="4615174" cy="537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085184"/>
                <a:ext cx="4615174" cy="5371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F2C2390-3B3C-407F-94A9-14AE0D2E84E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52946986-E820-40DF-A8FC-687C68E7A9F2}"/>
              </a:ext>
            </a:extLst>
          </p:cNvPr>
          <p:cNvSpPr txBox="1">
            <a:spLocks/>
          </p:cNvSpPr>
          <p:nvPr/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  <a:endParaRPr lang="ru-RU" sz="2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5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Преобразование Фурье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(2d):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Гармоники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792" b="3382"/>
          <a:stretch/>
        </p:blipFill>
        <p:spPr>
          <a:xfrm>
            <a:off x="552464" y="4119008"/>
            <a:ext cx="5183495" cy="238079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759" b="3426"/>
          <a:stretch/>
        </p:blipFill>
        <p:spPr>
          <a:xfrm>
            <a:off x="552463" y="1628800"/>
            <a:ext cx="5183495" cy="23788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835" t="666" b="3234"/>
          <a:stretch/>
        </p:blipFill>
        <p:spPr>
          <a:xfrm>
            <a:off x="6069090" y="1660695"/>
            <a:ext cx="5166501" cy="236129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784" b="3198"/>
          <a:stretch/>
        </p:blipFill>
        <p:spPr>
          <a:xfrm>
            <a:off x="6069090" y="4134340"/>
            <a:ext cx="5183494" cy="238513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3022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9433048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Преобразование Фурье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(2d):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Базис Разложения 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 descr="C:\Users\Атоша\Desktop\DCT-8x8.png">
            <a:extLst>
              <a:ext uri="{FF2B5EF4-FFF2-40B4-BE49-F238E27FC236}">
                <a16:creationId xmlns:a16="http://schemas.microsoft.com/office/drawing/2014/main" id="{1978793D-97A3-40A3-B029-199276FA4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1" y="1758938"/>
            <a:ext cx="4680520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5565211E-5B74-45C6-ACCD-A76B89BD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840047"/>
            <a:ext cx="4680520" cy="463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98241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9433048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Преобразование Фурье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(2d):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Пример Разложения 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3" descr="C:\Users\Атоша\Desktop\Letter-a-8x8.png">
            <a:extLst>
              <a:ext uri="{FF2B5EF4-FFF2-40B4-BE49-F238E27FC236}">
                <a16:creationId xmlns:a16="http://schemas.microsoft.com/office/drawing/2014/main" id="{5B747C79-8798-4B7A-B9C8-31D5F0E25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0" y="2104879"/>
            <a:ext cx="5459255" cy="184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Атоша\Desktop\Dct-table.png">
            <a:extLst>
              <a:ext uri="{FF2B5EF4-FFF2-40B4-BE49-F238E27FC236}">
                <a16:creationId xmlns:a16="http://schemas.microsoft.com/office/drawing/2014/main" id="{F597F34A-F376-454D-A240-B1EC5A7F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587597"/>
            <a:ext cx="5270403" cy="527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Атоша\Desktop\Idct-animation.gif">
            <a:extLst>
              <a:ext uri="{FF2B5EF4-FFF2-40B4-BE49-F238E27FC236}">
                <a16:creationId xmlns:a16="http://schemas.microsoft.com/office/drawing/2014/main" id="{F0E88252-FD79-4E6E-8828-DC69F65BA4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4328983"/>
            <a:ext cx="5472878" cy="1839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6874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12712" y="895533"/>
            <a:ext cx="13537504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Преобразование Фурье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(2d)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Сложные Объекты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52E83D-FC1F-46BF-9AE1-4C03794F2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53" y="1617673"/>
            <a:ext cx="8785494" cy="419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942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Преобразование Фурье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(2d)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Изображение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CA8BAC1-A030-41F5-B31A-AF1B20D6978B}"/>
              </a:ext>
            </a:extLst>
          </p:cNvPr>
          <p:cNvSpPr/>
          <p:nvPr/>
        </p:nvSpPr>
        <p:spPr>
          <a:xfrm>
            <a:off x="3143672" y="47356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fft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np.fft.fft2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algn="ctr"/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fft_c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np.fft.fftshift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fft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algn="ctr"/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ifft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np.fft.ifft2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fft_c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8661B2F-C67D-42E2-90EB-AB419C78D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2397"/>
            <a:ext cx="12192000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4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Фурье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700837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6948" y="60009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Преобразование Фурье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(2d)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Фильтры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F28CD-8E1B-4419-B182-E29BFD9FD63E}"/>
              </a:ext>
            </a:extLst>
          </p:cNvPr>
          <p:cNvSpPr txBox="1"/>
          <p:nvPr/>
        </p:nvSpPr>
        <p:spPr>
          <a:xfrm>
            <a:off x="3791744" y="1072856"/>
            <a:ext cx="4004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Фильтр Низких Частот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5443D-B1C0-4A1E-9D1F-2CBA6FB8B1C0}"/>
              </a:ext>
            </a:extLst>
          </p:cNvPr>
          <p:cNvSpPr txBox="1"/>
          <p:nvPr/>
        </p:nvSpPr>
        <p:spPr>
          <a:xfrm>
            <a:off x="3719736" y="3717032"/>
            <a:ext cx="4240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Фильтр Высоких Частот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394DCC2-1D59-42B6-8282-16FF84138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8"/>
          <a:stretch/>
        </p:blipFill>
        <p:spPr bwMode="auto">
          <a:xfrm>
            <a:off x="-36678" y="4299271"/>
            <a:ext cx="12192000" cy="225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C97ED1F-3759-4446-AB28-806AE8501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" b="6491"/>
          <a:stretch/>
        </p:blipFill>
        <p:spPr bwMode="auto">
          <a:xfrm>
            <a:off x="0" y="1597737"/>
            <a:ext cx="12192000" cy="219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51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91689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Преобразование Фурье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(2d)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13277" y="88072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61E0AB-1C00-4B8C-ACFC-4FF492D8B121}"/>
                  </a:ext>
                </a:extLst>
              </p:cNvPr>
              <p:cNvSpPr txBox="1"/>
              <p:nvPr/>
            </p:nvSpPr>
            <p:spPr>
              <a:xfrm>
                <a:off x="112512" y="1688671"/>
                <a:ext cx="5958041" cy="137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𝑖𝑡𝑤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61E0AB-1C00-4B8C-ACFC-4FF492D8B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2" y="1688671"/>
                <a:ext cx="5958041" cy="13744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506E7A-944D-4424-BFE3-B0F31718B3C4}"/>
                  </a:ext>
                </a:extLst>
              </p:cNvPr>
              <p:cNvSpPr txBox="1"/>
              <p:nvPr/>
            </p:nvSpPr>
            <p:spPr>
              <a:xfrm>
                <a:off x="4964219" y="2262164"/>
                <a:ext cx="6150595" cy="137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𝑖𝑡𝑤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506E7A-944D-4424-BFE3-B0F31718B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219" y="2262164"/>
                <a:ext cx="6150595" cy="1374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2748E4-0C82-4CDE-A1C4-959B6FECA8BD}"/>
                  </a:ext>
                </a:extLst>
              </p:cNvPr>
              <p:cNvSpPr txBox="1"/>
              <p:nvPr/>
            </p:nvSpPr>
            <p:spPr>
              <a:xfrm>
                <a:off x="137542" y="3172310"/>
                <a:ext cx="7390356" cy="1325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2748E4-0C82-4CDE-A1C4-959B6FECA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42" y="3172310"/>
                <a:ext cx="7390356" cy="13251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23F1B51-354F-4B51-997F-31F873909CC5}"/>
              </a:ext>
            </a:extLst>
          </p:cNvPr>
          <p:cNvSpPr/>
          <p:nvPr/>
        </p:nvSpPr>
        <p:spPr>
          <a:xfrm>
            <a:off x="407368" y="4338332"/>
            <a:ext cx="9937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Свёртка во временном пространстве эквивалентна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произведению в частотном диапазоне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809B98-A386-4A0A-997E-8C9EB2AD76D4}"/>
                  </a:ext>
                </a:extLst>
              </p:cNvPr>
              <p:cNvSpPr txBox="1"/>
              <p:nvPr/>
            </p:nvSpPr>
            <p:spPr>
              <a:xfrm>
                <a:off x="335360" y="5334845"/>
                <a:ext cx="43638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809B98-A386-4A0A-997E-8C9EB2AD7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334845"/>
                <a:ext cx="436388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2532A-954B-4C96-8CD0-68C703E8B086}"/>
                  </a:ext>
                </a:extLst>
              </p:cNvPr>
              <p:cNvSpPr txBox="1"/>
              <p:nvPr/>
            </p:nvSpPr>
            <p:spPr>
              <a:xfrm>
                <a:off x="6094591" y="5330949"/>
                <a:ext cx="57303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𝑓𝑔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2532A-954B-4C96-8CD0-68C703E8B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591" y="5330949"/>
                <a:ext cx="5730351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46135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5" grpId="0"/>
      <p:bldP spid="19" grpId="0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91689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Спецэффекты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13277" y="88072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6F2236B-0F04-4393-8CE0-1D8A2C9F8E12}"/>
              </a:ext>
            </a:extLst>
          </p:cNvPr>
          <p:cNvSpPr/>
          <p:nvPr/>
        </p:nvSpPr>
        <p:spPr>
          <a:xfrm>
            <a:off x="479376" y="4837489"/>
            <a:ext cx="9433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cv2.subtract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image1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image2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dtype=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8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C8A663-EB9D-4B61-85C8-6B169BF5A060}"/>
              </a:ext>
            </a:extLst>
          </p:cNvPr>
          <p:cNvSpPr/>
          <p:nvPr/>
        </p:nvSpPr>
        <p:spPr>
          <a:xfrm>
            <a:off x="479376" y="5373216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cv2.add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image1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image2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dtype=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8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AEFF116-5A07-4978-8A1A-084BD20F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" y="1930694"/>
            <a:ext cx="5823560" cy="284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60FD75DE-F8E1-4933-8EF6-69BA45A05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31" y="1930695"/>
            <a:ext cx="5822041" cy="28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0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479376" y="1556792"/>
            <a:ext cx="118813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Коррекция яркости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Баланс Цветов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Шумы на изображении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Blur,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Гауссов Фильтр, Резкость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Медианный Фильтр, Фильтры Максимума и Минимума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Окрестности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Фурье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Базис 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Фильтры Низких Частот, Фильтры Высоких Частот</a:t>
            </a: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596036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Типы проблем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2" descr="&amp;Kcy;&amp;acy;&amp;rcy;&amp;tcy;&amp;icy;&amp;ncy;&amp;kcy;&amp;icy; &amp;pcy;&amp;ocy; &amp;zcy;&amp;acy;&amp;pcy;&amp;rcy;&amp;ocy;&amp;scy;&amp;ucy; &amp;shcy;&amp;ucy;&amp;mcy;&amp;ycy; &amp;scy;&amp;ocy;&amp;lcy;&amp;softcy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35" y="2204864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2204864"/>
            <a:ext cx="4320480" cy="3258982"/>
          </a:xfrm>
          <a:prstGeom prst="rect">
            <a:avLst/>
          </a:prstGeom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24210" y="2204864"/>
            <a:ext cx="3264831" cy="326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820521D-40EE-4362-9C93-09019A3315B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17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Проблемы с яркостью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966C01-F263-4AAC-A1B4-3710CDE93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196536" y="1859253"/>
            <a:ext cx="3816424" cy="37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1D68DD-B1C8-43D1-8C3D-475750176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9" t="4228" r="1" b="980"/>
          <a:stretch/>
        </p:blipFill>
        <p:spPr bwMode="auto">
          <a:xfrm>
            <a:off x="8204461" y="1823826"/>
            <a:ext cx="3856619" cy="382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6E2BC64-D232-4B0C-91CB-4E4DFD769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1" t="4422" b="1817"/>
          <a:stretch/>
        </p:blipFill>
        <p:spPr bwMode="auto">
          <a:xfrm>
            <a:off x="4140596" y="1841538"/>
            <a:ext cx="3910808" cy="38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03548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Коррекция яркости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5669B7-D5EA-458D-9C7E-5013BAAC22EA}"/>
                  </a:ext>
                </a:extLst>
              </p:cNvPr>
              <p:cNvSpPr txBox="1"/>
              <p:nvPr/>
            </p:nvSpPr>
            <p:spPr>
              <a:xfrm>
                <a:off x="3791744" y="1767175"/>
                <a:ext cx="38339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&gt; 0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5669B7-D5EA-458D-9C7E-5013BAAC2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1767175"/>
                <a:ext cx="3833935" cy="584775"/>
              </a:xfrm>
              <a:prstGeom prst="rect">
                <a:avLst/>
              </a:prstGeom>
              <a:blipFill>
                <a:blip r:embed="rId4"/>
                <a:stretch>
                  <a:fillRect t="-12500" r="-302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0D98B50-B50A-4A61-BD25-BB81D173D63E}"/>
                  </a:ext>
                </a:extLst>
              </p:cNvPr>
              <p:cNvSpPr/>
              <p:nvPr/>
            </p:nvSpPr>
            <p:spPr>
              <a:xfrm>
                <a:off x="1271464" y="2602529"/>
                <a:ext cx="3385863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– </a:t>
                </a:r>
                <a:r>
                  <a:rPr lang="ru-RU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усиление </a:t>
                </a:r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gain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–</a:t>
                </a:r>
                <a:r>
                  <a:rPr lang="ru-RU" sz="3200" dirty="0"/>
                  <a:t> </a:t>
                </a:r>
                <a:r>
                  <a:rPr lang="ru-RU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смещение </a:t>
                </a:r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bias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0D98B50-B50A-4A61-BD25-BB81D173D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602529"/>
                <a:ext cx="3385863" cy="1077218"/>
              </a:xfrm>
              <a:prstGeom prst="rect">
                <a:avLst/>
              </a:prstGeom>
              <a:blipFill>
                <a:blip r:embed="rId5"/>
                <a:stretch>
                  <a:fillRect t="-7345" r="-3964" b="-163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673E97D-7B7B-4FF4-BAEA-461CF34A6274}"/>
                  </a:ext>
                </a:extLst>
              </p:cNvPr>
              <p:cNvSpPr/>
              <p:nvPr/>
            </p:nvSpPr>
            <p:spPr>
              <a:xfrm>
                <a:off x="5731699" y="2575580"/>
                <a:ext cx="4876078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контрастность</a:t>
                </a:r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– </a:t>
                </a:r>
                <a:r>
                  <a:rPr lang="tr-TR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contrast 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яркость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– </a:t>
                </a:r>
                <a:r>
                  <a:rPr lang="tr-TR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brightness 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673E97D-7B7B-4FF4-BAEA-461CF34A6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699" y="2575580"/>
                <a:ext cx="4876078" cy="1077218"/>
              </a:xfrm>
              <a:prstGeom prst="rect">
                <a:avLst/>
              </a:prstGeom>
              <a:blipFill>
                <a:blip r:embed="rId6"/>
                <a:stretch>
                  <a:fillRect l="-3125" t="-7386" r="-750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46674B3-DAC8-4803-AB64-374CD8F62C9D}"/>
              </a:ext>
            </a:extLst>
          </p:cNvPr>
          <p:cNvSpPr/>
          <p:nvPr/>
        </p:nvSpPr>
        <p:spPr>
          <a:xfrm>
            <a:off x="78173" y="3720276"/>
            <a:ext cx="119315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 </a:t>
            </a:r>
            <a:r>
              <a:rPr lang="tr-TR" sz="24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CDCAA"/>
                </a:solidFill>
                <a:latin typeface="Courier New" panose="02070309020205020404" pitchFamily="49" charset="0"/>
              </a:rPr>
              <a:t>range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img.shape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]):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x </a:t>
            </a:r>
            <a:r>
              <a:rPr lang="tr-TR" sz="24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CDCAA"/>
                </a:solidFill>
                <a:latin typeface="Courier New" panose="02070309020205020404" pitchFamily="49" charset="0"/>
              </a:rPr>
              <a:t>range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img.shape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]):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c </a:t>
            </a:r>
            <a:r>
              <a:rPr lang="tr-TR" sz="24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CDCAA"/>
                </a:solidFill>
                <a:latin typeface="Courier New" panose="02070309020205020404" pitchFamily="49" charset="0"/>
              </a:rPr>
              <a:t>range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img.shape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]):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=np.clip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lpha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*img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+b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eta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13C2B1-2C7E-427B-9BEE-A5476A928C09}"/>
                  </a:ext>
                </a:extLst>
              </p:cNvPr>
              <p:cNvSpPr txBox="1"/>
              <p:nvPr/>
            </p:nvSpPr>
            <p:spPr>
              <a:xfrm>
                <a:off x="7032104" y="5165841"/>
                <a:ext cx="30720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&gt;255 →255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13C2B1-2C7E-427B-9BEE-A5476A928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5165841"/>
                <a:ext cx="307205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C13730-7210-440B-8863-3963D2ED4C09}"/>
                  </a:ext>
                </a:extLst>
              </p:cNvPr>
              <p:cNvSpPr txBox="1"/>
              <p:nvPr/>
            </p:nvSpPr>
            <p:spPr>
              <a:xfrm>
                <a:off x="4439816" y="5182252"/>
                <a:ext cx="21615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 →0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C13730-7210-440B-8863-3963D2ED4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5182252"/>
                <a:ext cx="216155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350BD5-6317-4CFB-9B8B-7B9FDE39FF25}"/>
              </a:ext>
            </a:extLst>
          </p:cNvPr>
          <p:cNvSpPr/>
          <p:nvPr/>
        </p:nvSpPr>
        <p:spPr>
          <a:xfrm>
            <a:off x="99336" y="5962467"/>
            <a:ext cx="10508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 = cv2.convertScaleAbs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alpha=alpha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beta=beta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7564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16" grpId="0"/>
      <p:bldP spid="6" grpId="0"/>
      <p:bldP spid="23" grpId="0"/>
      <p:bldP spid="25" grpId="0"/>
      <p:bldP spid="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Линейное Растяжение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" name="Picture 6" descr="D:\Archive\Aspiranturus\Lecture\New\small_diap1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5400" y="1708246"/>
            <a:ext cx="3631329" cy="204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D:\Archive\Aspiranturus\Lecture\New\good_diap1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5400" y="4262895"/>
            <a:ext cx="3631328" cy="204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32014" y="2145176"/>
                <a:ext cx="6439918" cy="100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255−0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014" y="2145176"/>
                <a:ext cx="6439918" cy="1001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B4B951-3275-4D80-B3CB-8DC54A50395F}"/>
                  </a:ext>
                </a:extLst>
              </p:cNvPr>
              <p:cNvSpPr txBox="1"/>
              <p:nvPr/>
            </p:nvSpPr>
            <p:spPr>
              <a:xfrm>
                <a:off x="4671974" y="4634079"/>
                <a:ext cx="7159998" cy="100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B4B951-3275-4D80-B3CB-8DC54A50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974" y="4634079"/>
                <a:ext cx="7159998" cy="1001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8027</TotalTime>
  <Words>2005</Words>
  <Application>Microsoft Office PowerPoint</Application>
  <PresentationFormat>Широкоэкранный</PresentationFormat>
  <Paragraphs>566</Paragraphs>
  <Slides>54</Slides>
  <Notes>53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3" baseType="lpstr">
      <vt:lpstr>-apple-system</vt:lpstr>
      <vt:lpstr>Arial</vt:lpstr>
      <vt:lpstr>Calibri</vt:lpstr>
      <vt:lpstr>Cambria Math</vt:lpstr>
      <vt:lpstr>Courier New</vt:lpstr>
      <vt:lpstr>Tahoma</vt:lpstr>
      <vt:lpstr>Times New Roman</vt:lpstr>
      <vt:lpstr>Verdana</vt:lpstr>
      <vt:lpstr>Тема Office</vt:lpstr>
      <vt:lpstr>Презентация PowerPoint</vt:lpstr>
      <vt:lpstr>В предыдущей серии</vt:lpstr>
      <vt:lpstr>Изображение</vt:lpstr>
      <vt:lpstr>Содержание</vt:lpstr>
      <vt:lpstr>Содержание</vt:lpstr>
      <vt:lpstr>Типы проблем</vt:lpstr>
      <vt:lpstr>Проблемы с яркостью</vt:lpstr>
      <vt:lpstr>Коррекция яркости</vt:lpstr>
      <vt:lpstr>Линейное Растяжение</vt:lpstr>
      <vt:lpstr>Линейное Растяжение: Пример</vt:lpstr>
      <vt:lpstr>Презентация PowerPoint</vt:lpstr>
      <vt:lpstr>Гамма коррекция </vt:lpstr>
      <vt:lpstr>Гамма коррекция </vt:lpstr>
      <vt:lpstr>Гамма коррекция </vt:lpstr>
      <vt:lpstr>Про баланс цветов</vt:lpstr>
      <vt:lpstr>Шаблоны</vt:lpstr>
      <vt:lpstr>Шаблоны</vt:lpstr>
      <vt:lpstr>Шаблоны + Наука</vt:lpstr>
      <vt:lpstr>Про баланс цветов</vt:lpstr>
      <vt:lpstr>Про баланс цветов</vt:lpstr>
      <vt:lpstr>Про баланс цветов</vt:lpstr>
      <vt:lpstr>Виды шумов</vt:lpstr>
      <vt:lpstr>Простое усреднение «по времени»</vt:lpstr>
      <vt:lpstr>Ранее: Метод Главных Компонент </vt:lpstr>
      <vt:lpstr>Содержание</vt:lpstr>
      <vt:lpstr>Фильтры</vt:lpstr>
      <vt:lpstr>Разные формы фильтров</vt:lpstr>
      <vt:lpstr>Свертка</vt:lpstr>
      <vt:lpstr>Перед тем как применять свертку/фильтры</vt:lpstr>
      <vt:lpstr>Продолжение Изображения</vt:lpstr>
      <vt:lpstr>Какие фильтры бывают</vt:lpstr>
      <vt:lpstr>Какие фильтры бывают</vt:lpstr>
      <vt:lpstr>Борьба с шумом: Blur</vt:lpstr>
      <vt:lpstr>Другие Области</vt:lpstr>
      <vt:lpstr>Фильтр Гаусса</vt:lpstr>
      <vt:lpstr>Борьба с шумом: Фильтр Гаусса</vt:lpstr>
      <vt:lpstr>Медианный Фильтр</vt:lpstr>
      <vt:lpstr>Борьба с шумом: Медианный Фильтр</vt:lpstr>
      <vt:lpstr>Прочие Фильтры</vt:lpstr>
      <vt:lpstr>Увеличение Резкости</vt:lpstr>
      <vt:lpstr>Содержание</vt:lpstr>
      <vt:lpstr>Отвлеченный пример</vt:lpstr>
      <vt:lpstr>Фурье</vt:lpstr>
      <vt:lpstr>Преобразование Фурье</vt:lpstr>
      <vt:lpstr>Преобразование Фурье (2d): Гармоники</vt:lpstr>
      <vt:lpstr>Преобразование Фурье (2d): Базис Разложения </vt:lpstr>
      <vt:lpstr>Преобразование Фурье (2d): Пример Разложения </vt:lpstr>
      <vt:lpstr>Преобразование Фурье (2d): Сложные Объекты</vt:lpstr>
      <vt:lpstr>Преобразование Фурье (2d): Изображение</vt:lpstr>
      <vt:lpstr>Преобразование Фурье (2d): Фильтры</vt:lpstr>
      <vt:lpstr>Преобразование Фурье (2d): Свертка</vt:lpstr>
      <vt:lpstr>Спецэффекты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231</cp:revision>
  <dcterms:created xsi:type="dcterms:W3CDTF">2019-05-20T04:53:11Z</dcterms:created>
  <dcterms:modified xsi:type="dcterms:W3CDTF">2022-09-09T14:17:51Z</dcterms:modified>
</cp:coreProperties>
</file>